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2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2" r:id="rId1"/>
    <p:sldMasterId id="2147483733" r:id="rId2"/>
    <p:sldMasterId id="2147483714" r:id="rId3"/>
  </p:sldMasterIdLst>
  <p:notesMasterIdLst>
    <p:notesMasterId r:id="rId28"/>
  </p:notesMasterIdLst>
  <p:sldIdLst>
    <p:sldId id="257" r:id="rId4"/>
    <p:sldId id="424" r:id="rId5"/>
    <p:sldId id="475" r:id="rId6"/>
    <p:sldId id="506" r:id="rId7"/>
    <p:sldId id="468" r:id="rId8"/>
    <p:sldId id="486" r:id="rId9"/>
    <p:sldId id="501" r:id="rId10"/>
    <p:sldId id="487" r:id="rId11"/>
    <p:sldId id="489" r:id="rId12"/>
    <p:sldId id="505" r:id="rId13"/>
    <p:sldId id="446" r:id="rId14"/>
    <p:sldId id="476" r:id="rId15"/>
    <p:sldId id="480" r:id="rId16"/>
    <p:sldId id="510" r:id="rId17"/>
    <p:sldId id="509" r:id="rId18"/>
    <p:sldId id="511" r:id="rId19"/>
    <p:sldId id="491" r:id="rId20"/>
    <p:sldId id="492" r:id="rId21"/>
    <p:sldId id="512" r:id="rId22"/>
    <p:sldId id="495" r:id="rId23"/>
    <p:sldId id="503" r:id="rId24"/>
    <p:sldId id="498" r:id="rId25"/>
    <p:sldId id="423" r:id="rId26"/>
    <p:sldId id="504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Raphael Trouve" initials="RT" lastIdx="1" clrIdx="0">
    <p:extLst>
      <p:ext uri="{19B8F6BF-5375-455C-9EA6-DF929625EA0E}">
        <p15:presenceInfo xmlns:p15="http://schemas.microsoft.com/office/powerpoint/2012/main" userId="S::raphael.trouve@unimelb.edu.au::432ec0d7-b765-42c3-aa89-989a07e1fd8b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1E0ED"/>
    <a:srgbClr val="186B81"/>
    <a:srgbClr val="094183"/>
    <a:srgbClr val="2525FF"/>
    <a:srgbClr val="FFFFFF"/>
    <a:srgbClr val="910028"/>
    <a:srgbClr val="F79646"/>
    <a:srgbClr val="19CC19"/>
    <a:srgbClr val="436D8F"/>
    <a:srgbClr val="4FA74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09" autoAdjust="0"/>
    <p:restoredTop sz="94636" autoAdjust="0"/>
  </p:normalViewPr>
  <p:slideViewPr>
    <p:cSldViewPr snapToGrid="0">
      <p:cViewPr varScale="1">
        <p:scale>
          <a:sx n="97" d="100"/>
          <a:sy n="97" d="100"/>
        </p:scale>
        <p:origin x="80" y="12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>
        <p:scale>
          <a:sx n="100" d="100"/>
          <a:sy n="100" d="100"/>
        </p:scale>
        <p:origin x="2574" y="-3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B099A2C-C370-4530-BF33-47C3AB493243}" type="datetimeFigureOut">
              <a:rPr lang="en-AU" smtClean="0"/>
              <a:t>26/11/2025</a:t>
            </a:fld>
            <a:endParaRPr lang="en-A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A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A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E4B725-2203-4ED2-9256-A661C18EFA60}" type="slidenum">
              <a:rPr lang="en-AU" smtClean="0"/>
              <a:t>‹#›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4932654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AU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1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8879520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7724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866ECBF-687C-0A11-C34E-B73C148B28E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2C27185-9231-B8C6-3C8C-B3532C2C76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049D50F-598A-EDCB-92D2-FEDCE52A5E3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322037-62EC-683F-69B0-ED22B420922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45726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85869EC-C73F-9C1F-FF75-87E779D5E0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1DE55F8-F4EB-427D-727B-E6E9D12729E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D781813-85E0-E7E7-E52A-68ECF55B14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251CD20-1FF9-7FFD-BAF2-221A38FBE72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415867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BF56588-4BA0-EC71-99D2-AFCE5795638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63CFBAA-243D-C720-23AF-AFC3A6C24EF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A53FA98-10B6-2FA2-BF02-4A6BE8AE51B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8D1D5D-AF03-C262-00A9-32100EBF3E4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0721151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69F893F-E74F-B31C-F1F9-D860ED4B265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CCB14F9C-8321-744C-C5B4-787A1632C0C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F579DB8-4EBD-A522-5DD4-D6625F2FEA0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008177A-A716-5EBE-8690-D2C04B3A13F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580865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F6F48C-FF19-B618-D034-E1287B4570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472D34-79C8-F4CF-9A82-20B4E2AF43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44BB430-73AD-AD8B-2B7C-03012C8455E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D0A00B6-18A9-EB64-EDBF-24FE6C64C99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22292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03E86BD-6427-CAB7-4691-CCBB66F276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539D912-FB28-29DB-AE9C-DB0DB9CB54E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13AD3B0-31D2-16D0-C036-82EC0138354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C934B66-8869-5866-D1CE-29AB37D68D0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804131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8D1F4E3-48D5-7F14-2D39-0B0E24EF53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FE78B60-4C7F-182C-93CF-61467D237E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0AC074C2-196C-7B68-D3B7-6DAAB832654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CE078A-28F0-4682-9549-FE9A05AF8E0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254649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FB4D751-D51D-268B-181D-B7C40FCA72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5CAC11F-A3D0-145F-068B-2EB3D315A08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4D71969-927E-2808-7B2D-2016AFF728A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57FE190-19F2-58FA-C52C-12DB441358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60141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99A7A31-56E3-D922-160E-26B58D868A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7B170CB-C7E6-F122-94ED-1FFBA896C2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1154EF2-C356-B10D-8DAD-EE79478709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AB5D30F-4568-0A23-CE35-4A7C9DB2958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52576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C393ED-56A5-7993-456B-705ADDEBB8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94FA9A33-9DFB-C08B-E275-F83A6C29E3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4404A2E4-19FD-879B-3B20-95ADFD2DD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E962878-354C-5A11-9C7D-D0969063762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2E4B725-2203-4ED2-9256-A661C18EFA60}" type="slidenum">
              <a:rPr lang="en-AU" smtClean="0"/>
              <a:t>3</a:t>
            </a:fld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0168077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CA0132-83D8-3BAA-CFB8-7EE92321241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E73D093-37E2-D23C-76E2-2B0457F1C8B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F56BF33A-B491-FABD-5FF7-0C2468AE29C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91871B8-C43C-606E-AC6C-97DA6BBD5610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582239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AB8CF2-89DC-8E31-4109-08CCC0E6D18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F24B30FC-7EBF-97BC-7C00-13B4B539192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F16B5E7-501E-1A17-5904-8843702C740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4B747FC-28E3-95DF-E86C-97BC1E811A9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38676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568E5-22AF-E9A8-F65B-392D7B062B1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0A02A3B8-51FD-0B48-984B-6C8193E8C51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9A11140-AD37-8CC9-2FC8-CDCFA7D3C49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DB78D86-2EE7-CEA2-23F7-B5E14694CFB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908068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35A488-AAE0-1105-D3EA-CE4D8E5EA95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E21B3C34-058F-BECE-FD2B-EAF300BB467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7EA5EACB-3D93-1ECD-6E6A-93D2C88B406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4D84B42-9CD9-6094-A094-35636768033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441714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4D60D8-CE39-06C7-5B5F-7613C6DD7DB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D5DF764-2C10-38F2-C6B7-2B120022470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667B56A-82D1-93B6-9F82-ADF2F0D4D98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FBE89FF-708B-5A28-95A9-EB05140ADC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408231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F6B020-C100-F3C3-26BF-FA6817F239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654CF403-8814-C227-854D-54275CCF668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BD67F8D-DA3C-D48D-5103-86F880B9B6D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E871AAE-8FCE-9AAF-D3FC-8D604DF3306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64713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3ABEC7-2209-9FFC-EA42-AA4E53D5C6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1FA9965-77E9-96FD-8956-0D70BEDE259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01652E3-7525-4A26-B5B9-AD86BB1F015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71A1DE9-2890-E4CA-EE5D-190A8D00D83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752157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56C0EE-3B16-EE19-5B8F-8B5B7F079F3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D3683C07-5A86-F9A6-B522-8FF22995374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43A13A4-D535-3FAD-C34A-67E74916303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FEF7340-8F5B-27D8-F51E-7042EFD419A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62161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E2096B-A8D4-2CD4-792C-E756AE24CD3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56A9AC1F-9954-9CEA-C700-BFC842B53A2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829D07F9-7A36-320E-1638-B8FC72E3B33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Speaking of connectivity…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9EE07D4-E244-F629-2807-FC33755A68E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834FAE2-4378-4891-A2FC-AB8F4851501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46249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emf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emf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emf"/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emf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emf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6" name="Text Placeholder 135">
            <a:extLst>
              <a:ext uri="{FF2B5EF4-FFF2-40B4-BE49-F238E27FC236}">
                <a16:creationId xmlns:a16="http://schemas.microsoft.com/office/drawing/2014/main" id="{56E7987E-D425-4641-A476-A2F2AFEFA92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92325008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6538648" cy="6857998"/>
          </a:xfrm>
          <a:solidFill>
            <a:schemeClr val="bg1">
              <a:lumMod val="85000"/>
            </a:schemeClr>
          </a:solidFill>
        </p:spPr>
        <p:txBody>
          <a:bodyPr lIns="360000" tIns="360000" rIns="72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5" name="AutoShape 3">
            <a:extLst>
              <a:ext uri="{FF2B5EF4-FFF2-40B4-BE49-F238E27FC236}">
                <a16:creationId xmlns:a16="http://schemas.microsoft.com/office/drawing/2014/main" id="{1BB3B2C9-CFDB-4AF2-BE63-E2AF8B0E7505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814888" y="0"/>
            <a:ext cx="7389812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7255" y="616633"/>
            <a:ext cx="1260000" cy="126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0" name="AutoShape 7">
            <a:extLst>
              <a:ext uri="{FF2B5EF4-FFF2-40B4-BE49-F238E27FC236}">
                <a16:creationId xmlns:a16="http://schemas.microsoft.com/office/drawing/2014/main" id="{768AD39D-5774-4D47-839D-1B36BB540E37}"/>
              </a:ext>
            </a:extLst>
          </p:cNvPr>
          <p:cNvSpPr>
            <a:spLocks noChangeAspect="1" noChangeArrowheads="1" noTextEdit="1"/>
          </p:cNvSpPr>
          <p:nvPr userDrawn="1"/>
        </p:nvSpPr>
        <p:spPr bwMode="auto">
          <a:xfrm>
            <a:off x="4262967" y="1167579"/>
            <a:ext cx="4549775" cy="4219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AU"/>
          </a:p>
        </p:txBody>
      </p:sp>
      <p:sp>
        <p:nvSpPr>
          <p:cNvPr id="22" name="Subtitle 21">
            <a:extLst>
              <a:ext uri="{FF2B5EF4-FFF2-40B4-BE49-F238E27FC236}">
                <a16:creationId xmlns:a16="http://schemas.microsoft.com/office/drawing/2014/main" id="{8342C053-5A99-403F-B0F2-E86B39C4B7D3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774179" y="0"/>
            <a:ext cx="7417821" cy="6879660"/>
          </a:xfrm>
          <a:custGeom>
            <a:avLst/>
            <a:gdLst>
              <a:gd name="connsiteX0" fmla="*/ 1033462 w 4551363"/>
              <a:gd name="connsiteY0" fmla="*/ 0 h 4221163"/>
              <a:gd name="connsiteX1" fmla="*/ 4551363 w 4551363"/>
              <a:gd name="connsiteY1" fmla="*/ 0 h 4221163"/>
              <a:gd name="connsiteX2" fmla="*/ 4551363 w 4551363"/>
              <a:gd name="connsiteY2" fmla="*/ 4221163 h 4221163"/>
              <a:gd name="connsiteX3" fmla="*/ 1033462 w 4551363"/>
              <a:gd name="connsiteY3" fmla="*/ 4221163 h 4221163"/>
              <a:gd name="connsiteX4" fmla="*/ 0 w 4551363"/>
              <a:gd name="connsiteY4" fmla="*/ 3949701 h 422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51363" h="4221163">
                <a:moveTo>
                  <a:pt x="1033462" y="0"/>
                </a:moveTo>
                <a:lnTo>
                  <a:pt x="4551363" y="0"/>
                </a:lnTo>
                <a:lnTo>
                  <a:pt x="4551363" y="4221163"/>
                </a:lnTo>
                <a:lnTo>
                  <a:pt x="1033462" y="4221163"/>
                </a:lnTo>
                <a:lnTo>
                  <a:pt x="0" y="3949701"/>
                </a:lnTo>
                <a:close/>
              </a:path>
            </a:pathLst>
          </a:custGeom>
          <a:solidFill>
            <a:schemeClr val="tx2"/>
          </a:solidFill>
        </p:spPr>
        <p:txBody>
          <a:bodyPr wrap="square" lIns="2304000" tIns="2700000" rIns="720000" bIns="18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Divider slide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5" name="Text Placeholder 140">
            <a:extLst>
              <a:ext uri="{FF2B5EF4-FFF2-40B4-BE49-F238E27FC236}">
                <a16:creationId xmlns:a16="http://schemas.microsoft.com/office/drawing/2014/main" id="{1E7CA0C9-C706-491C-A6A8-FDB0B12A217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2782490" cy="707231"/>
          </a:xfrm>
        </p:spPr>
        <p:txBody>
          <a:bodyPr>
            <a:no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1" name="Text Placeholder 135">
            <a:extLst>
              <a:ext uri="{FF2B5EF4-FFF2-40B4-BE49-F238E27FC236}">
                <a16:creationId xmlns:a16="http://schemas.microsoft.com/office/drawing/2014/main" id="{17A51544-3ECD-4ABC-8447-3699A67ACCC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4580239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44EF96-63A5-4D4A-9682-3643FC1F92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2" name="Picture Placeholder 141">
            <a:extLst>
              <a:ext uri="{FF2B5EF4-FFF2-40B4-BE49-F238E27FC236}">
                <a16:creationId xmlns:a16="http://schemas.microsoft.com/office/drawing/2014/main" id="{7FEBB377-447E-4F52-87D8-8001155A75D2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499359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73BB30E9-8493-45E3-BD7E-FD5DCB0129E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9" name="Group 4">
            <a:extLst>
              <a:ext uri="{FF2B5EF4-FFF2-40B4-BE49-F238E27FC236}">
                <a16:creationId xmlns:a16="http://schemas.microsoft.com/office/drawing/2014/main" id="{BCF2E7B2-D01F-4846-9FFF-96A7F01CE483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0" name="AutoShape 3">
              <a:extLst>
                <a:ext uri="{FF2B5EF4-FFF2-40B4-BE49-F238E27FC236}">
                  <a16:creationId xmlns:a16="http://schemas.microsoft.com/office/drawing/2014/main" id="{7687D4E3-DA82-4B62-B19A-86F317319774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Rectangle 5">
              <a:extLst>
                <a:ext uri="{FF2B5EF4-FFF2-40B4-BE49-F238E27FC236}">
                  <a16:creationId xmlns:a16="http://schemas.microsoft.com/office/drawing/2014/main" id="{B5576FAF-F3E1-4CC5-B88B-0198F2105163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id="{F87E52B1-38C9-4E33-AAF3-BF06500A38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7">
              <a:extLst>
                <a:ext uri="{FF2B5EF4-FFF2-40B4-BE49-F238E27FC236}">
                  <a16:creationId xmlns:a16="http://schemas.microsoft.com/office/drawing/2014/main" id="{836EB3B1-3E19-4A0A-A9DE-B85EC78B08C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8">
              <a:extLst>
                <a:ext uri="{FF2B5EF4-FFF2-40B4-BE49-F238E27FC236}">
                  <a16:creationId xmlns:a16="http://schemas.microsoft.com/office/drawing/2014/main" id="{A541583E-90FA-4A04-9BB4-DF54DE67485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9">
              <a:extLst>
                <a:ext uri="{FF2B5EF4-FFF2-40B4-BE49-F238E27FC236}">
                  <a16:creationId xmlns:a16="http://schemas.microsoft.com/office/drawing/2014/main" id="{AF1BCBE3-95B4-473B-B2BB-88B2A4D46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0">
              <a:extLst>
                <a:ext uri="{FF2B5EF4-FFF2-40B4-BE49-F238E27FC236}">
                  <a16:creationId xmlns:a16="http://schemas.microsoft.com/office/drawing/2014/main" id="{570EB87D-7139-4FCE-8AD0-F04539A831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1">
              <a:extLst>
                <a:ext uri="{FF2B5EF4-FFF2-40B4-BE49-F238E27FC236}">
                  <a16:creationId xmlns:a16="http://schemas.microsoft.com/office/drawing/2014/main" id="{BCD13869-C734-4744-9966-1E45BC7E7BD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2">
              <a:extLst>
                <a:ext uri="{FF2B5EF4-FFF2-40B4-BE49-F238E27FC236}">
                  <a16:creationId xmlns:a16="http://schemas.microsoft.com/office/drawing/2014/main" id="{FA510161-0890-48DC-A1C7-4BC9C39F89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3">
              <a:extLst>
                <a:ext uri="{FF2B5EF4-FFF2-40B4-BE49-F238E27FC236}">
                  <a16:creationId xmlns:a16="http://schemas.microsoft.com/office/drawing/2014/main" id="{A94FCB9B-2163-47FE-A471-2F08FDD899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9" name="Freeform 14">
              <a:extLst>
                <a:ext uri="{FF2B5EF4-FFF2-40B4-BE49-F238E27FC236}">
                  <a16:creationId xmlns:a16="http://schemas.microsoft.com/office/drawing/2014/main" id="{D43D310D-82EB-45FB-9575-7A05EC97BA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5">
              <a:extLst>
                <a:ext uri="{FF2B5EF4-FFF2-40B4-BE49-F238E27FC236}">
                  <a16:creationId xmlns:a16="http://schemas.microsoft.com/office/drawing/2014/main" id="{C27E9B67-E811-420C-B457-B01D5DA938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6">
              <a:extLst>
                <a:ext uri="{FF2B5EF4-FFF2-40B4-BE49-F238E27FC236}">
                  <a16:creationId xmlns:a16="http://schemas.microsoft.com/office/drawing/2014/main" id="{202E0DEF-5320-414A-9D09-9F04D307F9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7">
              <a:extLst>
                <a:ext uri="{FF2B5EF4-FFF2-40B4-BE49-F238E27FC236}">
                  <a16:creationId xmlns:a16="http://schemas.microsoft.com/office/drawing/2014/main" id="{7CDE55A6-B058-43BF-82AD-E2CF701CE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8">
              <a:extLst>
                <a:ext uri="{FF2B5EF4-FFF2-40B4-BE49-F238E27FC236}">
                  <a16:creationId xmlns:a16="http://schemas.microsoft.com/office/drawing/2014/main" id="{E76D96D4-DB64-4D87-93A0-8CF7BF7C429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9">
              <a:extLst>
                <a:ext uri="{FF2B5EF4-FFF2-40B4-BE49-F238E27FC236}">
                  <a16:creationId xmlns:a16="http://schemas.microsoft.com/office/drawing/2014/main" id="{09C9CCA1-C999-4358-BCFB-93A526B93AB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20">
              <a:extLst>
                <a:ext uri="{FF2B5EF4-FFF2-40B4-BE49-F238E27FC236}">
                  <a16:creationId xmlns:a16="http://schemas.microsoft.com/office/drawing/2014/main" id="{091B2AA6-BAFC-4C63-B6E5-E567B078142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F5352-9E79-422D-A715-9F8798C83E99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94E48EF3-5490-4793-84A1-99F9541C9E0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FF2C4395-852E-4B55-9169-B80758CCDD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4A470D8C-6B28-4432-B2DC-BB7F4AAD013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51494A52-CCA4-4E8F-B96C-7191A78BEA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F9581B5B-4CC9-40EF-B351-1E0844E7793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B36CE5E6-82DB-4EC4-B8F2-00441C7F007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CCB0DDE8-E457-4049-A1B5-9DC1A38E542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F582F19F-50DB-4CD0-9261-9F3D4369DE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03238F99-8877-414A-B15E-AC6904170A2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4BB808B9-70D1-4973-9B42-7047A60970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F9C9A6F1-DCA9-40C4-A241-EAD329309E9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E0AEF41F-FC56-4890-9142-E6A51D258B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6145C89F-8512-4401-B52C-D9558C1D01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ED9CFB26-B8E6-48B1-A29F-24EB666228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F6E85637-D434-4429-B291-1ECF3AEA6EC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30C150FF-3376-469B-9681-2D2C4498660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434EB90B-7746-4C60-9E11-00C8E6B4B1F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7426CC65-8A41-4481-9E5D-C5331B6EEA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97E7B34D-0DDF-4DE2-99C4-6BC45D794E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6FC8D70A-8526-4C79-92C2-97301B914B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39BE5684-35BB-46F4-9C5C-EAF067BC62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5089B3F9-64DE-4CB8-BF0E-34B007F8C7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04FECBD9-B54C-4D5A-A9AA-E7619DF761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0ADCA952-0EDE-409C-B4D0-54FF479FCE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119A132-F0A3-4452-851C-D950D84D531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BEC3E088-80FD-4804-92A1-2E76BA051D8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EA438C2B-5159-428A-AB6D-0446066C3FD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65B120BA-B006-4B6A-8DA5-F28EA6CDDE6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AB954FAD-8B27-4E4D-A4ED-D5FB03A7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D653A1E5-8205-431C-8097-803798E04C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54533794-0E7B-4B02-8F24-BDC83126EE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D4D327AA-0BF7-4AB8-91E9-11F76213D3C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F8AB14D4-E7E1-4D1E-8B5C-B1A1653B91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9424AD2E-65D9-4F30-9676-D28A85EE68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F382EF80-0B77-4D44-B4FF-8B6BE2567C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92C5A2A8-B427-43AB-B91C-75984A933E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E9704698-3565-478A-9D58-D0A9430F2C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E5B6714A-DEAD-4521-A9A6-9E2A55F9268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EC562B80-8A9A-4CB6-84CD-035DC0A57CC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F6A42320-400F-45BF-9470-203CFA636A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189" name="Text Placeholder 135">
            <a:extLst>
              <a:ext uri="{FF2B5EF4-FFF2-40B4-BE49-F238E27FC236}">
                <a16:creationId xmlns:a16="http://schemas.microsoft.com/office/drawing/2014/main" id="{481E019A-1F81-4852-8272-EA711EFF709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91357347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E03DFE5C-9D27-413D-8A78-400F1804388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Text Placeholder 140">
            <a:extLst>
              <a:ext uri="{FF2B5EF4-FFF2-40B4-BE49-F238E27FC236}">
                <a16:creationId xmlns:a16="http://schemas.microsoft.com/office/drawing/2014/main" id="{F997F199-0CF9-40C8-9EAA-1BE7B409F10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8" name="Text Placeholder 135">
            <a:extLst>
              <a:ext uri="{FF2B5EF4-FFF2-40B4-BE49-F238E27FC236}">
                <a16:creationId xmlns:a16="http://schemas.microsoft.com/office/drawing/2014/main" id="{6020C5ED-8684-4963-B702-A20B7E17DD7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86210798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400702" cy="887360"/>
          </a:xfrm>
        </p:spPr>
        <p:txBody>
          <a:bodyPr/>
          <a:lstStyle>
            <a:lvl1pPr>
              <a:defRPr lang="en-AU" dirty="0"/>
            </a:lvl1pPr>
          </a:lstStyle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7241680" y="433468"/>
            <a:ext cx="4516849" cy="6424532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818" t="-6998" r="-14598" b="-250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EFAC858D-C943-4AF2-ADB4-A578F396684B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3" name="Content Placeholder 12">
            <a:extLst>
              <a:ext uri="{FF2B5EF4-FFF2-40B4-BE49-F238E27FC236}">
                <a16:creationId xmlns:a16="http://schemas.microsoft.com/office/drawing/2014/main" id="{DD73D3F0-5814-4D17-B429-BC41662F4189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316357" y="1532415"/>
            <a:ext cx="6513110" cy="4454837"/>
          </a:xfrm>
        </p:spPr>
        <p:txBody>
          <a:bodyPr/>
          <a:lstStyle>
            <a:lvl1pPr>
              <a:defRPr lang="en-US" dirty="0"/>
            </a:lvl1pPr>
            <a:lvl2pPr>
              <a:defRPr lang="en-US" dirty="0"/>
            </a:lvl2pPr>
            <a:lvl3pPr>
              <a:defRPr lang="en-US" dirty="0"/>
            </a:lvl3pPr>
            <a:lvl4pPr>
              <a:defRPr lang="en-US" dirty="0"/>
            </a:lvl4pPr>
            <a:lvl5pPr>
              <a:defRPr lang="en-AU" dirty="0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AU" dirty="0"/>
          </a:p>
        </p:txBody>
      </p:sp>
    </p:spTree>
    <p:extLst>
      <p:ext uri="{BB962C8B-B14F-4D97-AF65-F5344CB8AC3E}">
        <p14:creationId xmlns:p14="http://schemas.microsoft.com/office/powerpoint/2010/main" val="77048540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A6974CE-5775-4767-8B2D-E006DC5555FD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597E5B4-99B2-4696-8ED1-B7AB1747A2AF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6329430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8" name="Picture Placeholder 8">
            <a:extLst>
              <a:ext uri="{FF2B5EF4-FFF2-40B4-BE49-F238E27FC236}">
                <a16:creationId xmlns:a16="http://schemas.microsoft.com/office/drawing/2014/main" id="{7F567229-93F4-4028-9012-070DD0F840A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1136EA4-84ED-4506-A242-5F0C906222BB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7D72EC5-4F70-48F3-89D4-91D2D67BE51B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610718A-D70B-4A4B-A26A-0BF5E34D0069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331653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2A85445C-DF4B-4BAF-BA3E-2C7E13C69663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7FBC23-2E1D-42B9-B06F-441D2E530D67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FBB8C37-F6A7-408B-AED7-05A293BD9B5C}"/>
              </a:ext>
            </a:extLst>
          </p:cNvPr>
          <p:cNvSpPr>
            <a:spLocks noGrp="1"/>
          </p:cNvSpPr>
          <p:nvPr>
            <p:ph type="dt" sz="half" idx="19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217EB9A-C91F-4B28-8363-238C69D8FF42}"/>
              </a:ext>
            </a:extLst>
          </p:cNvPr>
          <p:cNvSpPr>
            <a:spLocks noGrp="1"/>
          </p:cNvSpPr>
          <p:nvPr>
            <p:ph type="sldNum" sz="quarter" idx="20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23402524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8">
            <a:extLst>
              <a:ext uri="{FF2B5EF4-FFF2-40B4-BE49-F238E27FC236}">
                <a16:creationId xmlns:a16="http://schemas.microsoft.com/office/drawing/2014/main" id="{E0A0B3FD-4538-4369-83B6-70C4DFCECFF6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B2A43BD1-0F4A-4FE6-96C0-15FBFE85BD1F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6326669" cy="4459190"/>
          </a:xfrm>
        </p:spPr>
        <p:txBody>
          <a:bodyPr numCol="1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  <p:sp>
        <p:nvSpPr>
          <p:cNvPr id="69" name="Picture Placeholder 8">
            <a:extLst>
              <a:ext uri="{FF2B5EF4-FFF2-40B4-BE49-F238E27FC236}">
                <a16:creationId xmlns:a16="http://schemas.microsoft.com/office/drawing/2014/main" id="{6216071A-78A2-4FC2-B4B9-1FB87C0B305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70" name="Picture Placeholder 8">
            <a:extLst>
              <a:ext uri="{FF2B5EF4-FFF2-40B4-BE49-F238E27FC236}">
                <a16:creationId xmlns:a16="http://schemas.microsoft.com/office/drawing/2014/main" id="{FA4A79D4-E349-4EBC-AEB1-516796BF6A3A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12DDF1-862D-4D1D-A8F8-0AA91E60F74F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95DF14-2515-429C-B3CC-7063B560D420}"/>
              </a:ext>
            </a:extLst>
          </p:cNvPr>
          <p:cNvSpPr>
            <a:spLocks noGrp="1"/>
          </p:cNvSpPr>
          <p:nvPr>
            <p:ph type="dt" sz="half" idx="22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923CC6-05EA-4B5E-8619-45B5D426CFF2}"/>
              </a:ext>
            </a:extLst>
          </p:cNvPr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7526296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F749F30-B44D-43F1-B0D5-603E1F271B81}"/>
              </a:ext>
            </a:extLst>
          </p:cNvPr>
          <p:cNvSpPr/>
          <p:nvPr userDrawn="1"/>
        </p:nvSpPr>
        <p:spPr>
          <a:xfrm>
            <a:off x="10839546" y="101089"/>
            <a:ext cx="1245238" cy="13647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052462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39" name="Picture Placeholder 138">
            <a:extLst>
              <a:ext uri="{FF2B5EF4-FFF2-40B4-BE49-F238E27FC236}">
                <a16:creationId xmlns:a16="http://schemas.microsoft.com/office/drawing/2014/main" id="{D87FD7A2-8AF9-450B-AA84-809A435321D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a:blipFill>
        </p:spPr>
        <p:txBody>
          <a:bodyPr wrap="square" lIns="360000" tIns="360000" rIns="360000" bIns="360000">
            <a:no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/>
              <a:t>  </a:t>
            </a:r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3522183"/>
            <a:ext cx="4772203" cy="1227635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Bef>
                <a:spcPts val="500"/>
              </a:spcBef>
              <a:spcAft>
                <a:spcPts val="0"/>
              </a:spcAft>
              <a:buNone/>
              <a:defRPr sz="2000" b="1">
                <a:solidFill>
                  <a:schemeClr val="accent2"/>
                </a:solidFill>
                <a:latin typeface="+mn-lt"/>
              </a:defRPr>
            </a:lvl1pPr>
            <a:lvl2pPr marL="0" indent="0" algn="l">
              <a:spcBef>
                <a:spcPts val="500"/>
              </a:spcBef>
              <a:buNone/>
              <a:defRPr sz="2000" b="0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subtitle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196D528-3F8C-4131-B8C8-D41C96117732}"/>
              </a:ext>
            </a:extLst>
          </p:cNvPr>
          <p:cNvSpPr txBox="1"/>
          <p:nvPr userDrawn="1"/>
        </p:nvSpPr>
        <p:spPr>
          <a:xfrm>
            <a:off x="514871" y="2525876"/>
            <a:ext cx="316422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sz="3800" b="1" kern="1200" dirty="0">
                <a:solidFill>
                  <a:schemeClr val="bg1"/>
                </a:solidFill>
                <a:latin typeface="+mj-lt"/>
                <a:ea typeface="+mn-ea"/>
                <a:cs typeface="+mn-cs"/>
              </a:rPr>
              <a:t>Thank you</a:t>
            </a:r>
          </a:p>
        </p:txBody>
      </p:sp>
      <p:sp>
        <p:nvSpPr>
          <p:cNvPr id="68" name="Text Placeholder 140">
            <a:extLst>
              <a:ext uri="{FF2B5EF4-FFF2-40B4-BE49-F238E27FC236}">
                <a16:creationId xmlns:a16="http://schemas.microsoft.com/office/drawing/2014/main" id="{0240AC5B-4C6A-426A-B2D7-877F8935F41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9" name="Text Placeholder 135">
            <a:extLst>
              <a:ext uri="{FF2B5EF4-FFF2-40B4-BE49-F238E27FC236}">
                <a16:creationId xmlns:a16="http://schemas.microsoft.com/office/drawing/2014/main" id="{E5A84B8F-F202-4882-842F-83827F0172A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EC37A7B2-975C-4770-92F5-8992CA55725E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71" name="AutoShape 3">
              <a:extLst>
                <a:ext uri="{FF2B5EF4-FFF2-40B4-BE49-F238E27FC236}">
                  <a16:creationId xmlns:a16="http://schemas.microsoft.com/office/drawing/2014/main" id="{54F552E3-D38D-41BC-82E3-60C997948365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Rectangle 5">
              <a:extLst>
                <a:ext uri="{FF2B5EF4-FFF2-40B4-BE49-F238E27FC236}">
                  <a16:creationId xmlns:a16="http://schemas.microsoft.com/office/drawing/2014/main" id="{569FA1AE-C9C3-462F-A77A-B6BBCF918C9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6">
              <a:extLst>
                <a:ext uri="{FF2B5EF4-FFF2-40B4-BE49-F238E27FC236}">
                  <a16:creationId xmlns:a16="http://schemas.microsoft.com/office/drawing/2014/main" id="{6DB2EA32-9261-498B-830E-2FBDFA157F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7">
              <a:extLst>
                <a:ext uri="{FF2B5EF4-FFF2-40B4-BE49-F238E27FC236}">
                  <a16:creationId xmlns:a16="http://schemas.microsoft.com/office/drawing/2014/main" id="{EFF73E3A-06C3-4974-93E2-696040A8975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8">
              <a:extLst>
                <a:ext uri="{FF2B5EF4-FFF2-40B4-BE49-F238E27FC236}">
                  <a16:creationId xmlns:a16="http://schemas.microsoft.com/office/drawing/2014/main" id="{C4DC2C60-02AB-49AD-B3DD-BBCF7166C8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9">
              <a:extLst>
                <a:ext uri="{FF2B5EF4-FFF2-40B4-BE49-F238E27FC236}">
                  <a16:creationId xmlns:a16="http://schemas.microsoft.com/office/drawing/2014/main" id="{30961497-8835-4080-AFE2-534351DE263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0">
              <a:extLst>
                <a:ext uri="{FF2B5EF4-FFF2-40B4-BE49-F238E27FC236}">
                  <a16:creationId xmlns:a16="http://schemas.microsoft.com/office/drawing/2014/main" id="{E68F9C23-752D-42BE-A4E5-9B68536CDF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1">
              <a:extLst>
                <a:ext uri="{FF2B5EF4-FFF2-40B4-BE49-F238E27FC236}">
                  <a16:creationId xmlns:a16="http://schemas.microsoft.com/office/drawing/2014/main" id="{13FC5098-8507-4098-93FB-F2624FFC64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2">
              <a:extLst>
                <a:ext uri="{FF2B5EF4-FFF2-40B4-BE49-F238E27FC236}">
                  <a16:creationId xmlns:a16="http://schemas.microsoft.com/office/drawing/2014/main" id="{7E5888E8-4F68-4921-8A2B-AEC299F6A1C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3">
              <a:extLst>
                <a:ext uri="{FF2B5EF4-FFF2-40B4-BE49-F238E27FC236}">
                  <a16:creationId xmlns:a16="http://schemas.microsoft.com/office/drawing/2014/main" id="{B67C5942-8CB4-499B-AA8B-12470AC8A7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4">
              <a:extLst>
                <a:ext uri="{FF2B5EF4-FFF2-40B4-BE49-F238E27FC236}">
                  <a16:creationId xmlns:a16="http://schemas.microsoft.com/office/drawing/2014/main" id="{7AD189ED-F890-4E02-8D27-6A3CE264891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5">
              <a:extLst>
                <a:ext uri="{FF2B5EF4-FFF2-40B4-BE49-F238E27FC236}">
                  <a16:creationId xmlns:a16="http://schemas.microsoft.com/office/drawing/2014/main" id="{A694629D-32D1-4504-B143-297920522C9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6">
              <a:extLst>
                <a:ext uri="{FF2B5EF4-FFF2-40B4-BE49-F238E27FC236}">
                  <a16:creationId xmlns:a16="http://schemas.microsoft.com/office/drawing/2014/main" id="{2412EA18-A215-4DFD-A0A6-2AD409F481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17">
              <a:extLst>
                <a:ext uri="{FF2B5EF4-FFF2-40B4-BE49-F238E27FC236}">
                  <a16:creationId xmlns:a16="http://schemas.microsoft.com/office/drawing/2014/main" id="{C4E0E6D7-A2DC-410B-9822-C2D716A99AB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6" name="Freeform 18">
              <a:extLst>
                <a:ext uri="{FF2B5EF4-FFF2-40B4-BE49-F238E27FC236}">
                  <a16:creationId xmlns:a16="http://schemas.microsoft.com/office/drawing/2014/main" id="{D7B7983B-BA78-4770-8F07-998CF704FD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7" name="Freeform 19">
              <a:extLst>
                <a:ext uri="{FF2B5EF4-FFF2-40B4-BE49-F238E27FC236}">
                  <a16:creationId xmlns:a16="http://schemas.microsoft.com/office/drawing/2014/main" id="{A748B14A-0908-4434-A2E9-F3E4992B204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Freeform 20">
              <a:extLst>
                <a:ext uri="{FF2B5EF4-FFF2-40B4-BE49-F238E27FC236}">
                  <a16:creationId xmlns:a16="http://schemas.microsoft.com/office/drawing/2014/main" id="{9A723747-6853-43C4-AAB4-C1C0C93D993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Rectangle 21">
              <a:extLst>
                <a:ext uri="{FF2B5EF4-FFF2-40B4-BE49-F238E27FC236}">
                  <a16:creationId xmlns:a16="http://schemas.microsoft.com/office/drawing/2014/main" id="{135592F9-D2BB-451E-96FF-092A1EE1A3B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2">
              <a:extLst>
                <a:ext uri="{FF2B5EF4-FFF2-40B4-BE49-F238E27FC236}">
                  <a16:creationId xmlns:a16="http://schemas.microsoft.com/office/drawing/2014/main" id="{745670F2-51EA-4EA7-A414-FB609C350E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3">
              <a:extLst>
                <a:ext uri="{FF2B5EF4-FFF2-40B4-BE49-F238E27FC236}">
                  <a16:creationId xmlns:a16="http://schemas.microsoft.com/office/drawing/2014/main" id="{99B68E36-21CB-49F9-8DAA-F892BB3F7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4">
              <a:extLst>
                <a:ext uri="{FF2B5EF4-FFF2-40B4-BE49-F238E27FC236}">
                  <a16:creationId xmlns:a16="http://schemas.microsoft.com/office/drawing/2014/main" id="{F07D88E7-14BD-4576-AC88-8D241E6B93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5">
              <a:extLst>
                <a:ext uri="{FF2B5EF4-FFF2-40B4-BE49-F238E27FC236}">
                  <a16:creationId xmlns:a16="http://schemas.microsoft.com/office/drawing/2014/main" id="{BCAAAD9F-0A1F-49A6-A4DE-A5A523C5462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6">
              <a:extLst>
                <a:ext uri="{FF2B5EF4-FFF2-40B4-BE49-F238E27FC236}">
                  <a16:creationId xmlns:a16="http://schemas.microsoft.com/office/drawing/2014/main" id="{DA1B6F50-51ED-4149-9C09-11E80089776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7">
              <a:extLst>
                <a:ext uri="{FF2B5EF4-FFF2-40B4-BE49-F238E27FC236}">
                  <a16:creationId xmlns:a16="http://schemas.microsoft.com/office/drawing/2014/main" id="{0AC74EF2-F419-4368-912E-71A0EA81D8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8">
              <a:extLst>
                <a:ext uri="{FF2B5EF4-FFF2-40B4-BE49-F238E27FC236}">
                  <a16:creationId xmlns:a16="http://schemas.microsoft.com/office/drawing/2014/main" id="{1C171149-6E4E-4D78-AB93-8E367FDD9F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29">
              <a:extLst>
                <a:ext uri="{FF2B5EF4-FFF2-40B4-BE49-F238E27FC236}">
                  <a16:creationId xmlns:a16="http://schemas.microsoft.com/office/drawing/2014/main" id="{A815DF7B-E424-42AB-A6AB-634DA40688E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0">
              <a:extLst>
                <a:ext uri="{FF2B5EF4-FFF2-40B4-BE49-F238E27FC236}">
                  <a16:creationId xmlns:a16="http://schemas.microsoft.com/office/drawing/2014/main" id="{66BD8C37-8BC5-45CD-B87D-5AFE1A70DC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1">
              <a:extLst>
                <a:ext uri="{FF2B5EF4-FFF2-40B4-BE49-F238E27FC236}">
                  <a16:creationId xmlns:a16="http://schemas.microsoft.com/office/drawing/2014/main" id="{2CEB33A3-B63A-4808-96DD-C5F24BF9AC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2">
              <a:extLst>
                <a:ext uri="{FF2B5EF4-FFF2-40B4-BE49-F238E27FC236}">
                  <a16:creationId xmlns:a16="http://schemas.microsoft.com/office/drawing/2014/main" id="{C313A88E-E4EB-47A3-9504-3CBEC9DA296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4">
              <a:extLst>
                <a:ext uri="{FF2B5EF4-FFF2-40B4-BE49-F238E27FC236}">
                  <a16:creationId xmlns:a16="http://schemas.microsoft.com/office/drawing/2014/main" id="{56F05306-E858-4AD6-9044-0829EB27D9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5">
              <a:extLst>
                <a:ext uri="{FF2B5EF4-FFF2-40B4-BE49-F238E27FC236}">
                  <a16:creationId xmlns:a16="http://schemas.microsoft.com/office/drawing/2014/main" id="{32901447-608B-4121-B7E4-6FCEAEA250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6">
              <a:extLst>
                <a:ext uri="{FF2B5EF4-FFF2-40B4-BE49-F238E27FC236}">
                  <a16:creationId xmlns:a16="http://schemas.microsoft.com/office/drawing/2014/main" id="{39190006-5196-47DB-99AE-94D3B7F045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7">
              <a:extLst>
                <a:ext uri="{FF2B5EF4-FFF2-40B4-BE49-F238E27FC236}">
                  <a16:creationId xmlns:a16="http://schemas.microsoft.com/office/drawing/2014/main" id="{8604054B-C93B-45A8-AB0E-E4348614520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8">
              <a:extLst>
                <a:ext uri="{FF2B5EF4-FFF2-40B4-BE49-F238E27FC236}">
                  <a16:creationId xmlns:a16="http://schemas.microsoft.com/office/drawing/2014/main" id="{D0EFF960-9F83-4FFE-BF82-B52577442D3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39">
              <a:extLst>
                <a:ext uri="{FF2B5EF4-FFF2-40B4-BE49-F238E27FC236}">
                  <a16:creationId xmlns:a16="http://schemas.microsoft.com/office/drawing/2014/main" id="{99D3D888-B3BA-4D97-B256-1108E2C3F2E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0">
              <a:extLst>
                <a:ext uri="{FF2B5EF4-FFF2-40B4-BE49-F238E27FC236}">
                  <a16:creationId xmlns:a16="http://schemas.microsoft.com/office/drawing/2014/main" id="{7F59FA3C-1276-422B-80A8-04EF5B7FFB3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1">
              <a:extLst>
                <a:ext uri="{FF2B5EF4-FFF2-40B4-BE49-F238E27FC236}">
                  <a16:creationId xmlns:a16="http://schemas.microsoft.com/office/drawing/2014/main" id="{0F1A5475-0A1C-4B1A-97EC-5E3CD80675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2">
              <a:extLst>
                <a:ext uri="{FF2B5EF4-FFF2-40B4-BE49-F238E27FC236}">
                  <a16:creationId xmlns:a16="http://schemas.microsoft.com/office/drawing/2014/main" id="{A3DDBAEE-DF7C-4EC8-94DD-05D69B1CDE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3">
              <a:extLst>
                <a:ext uri="{FF2B5EF4-FFF2-40B4-BE49-F238E27FC236}">
                  <a16:creationId xmlns:a16="http://schemas.microsoft.com/office/drawing/2014/main" id="{D5F93DF4-E313-489C-8E2A-B483A92DEDD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4">
              <a:extLst>
                <a:ext uri="{FF2B5EF4-FFF2-40B4-BE49-F238E27FC236}">
                  <a16:creationId xmlns:a16="http://schemas.microsoft.com/office/drawing/2014/main" id="{4DC15CBD-9941-4E37-A8B4-F231D3B3151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5">
              <a:extLst>
                <a:ext uri="{FF2B5EF4-FFF2-40B4-BE49-F238E27FC236}">
                  <a16:creationId xmlns:a16="http://schemas.microsoft.com/office/drawing/2014/main" id="{9ADB481C-21A1-49F8-ACE4-4CD0729D92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6">
              <a:extLst>
                <a:ext uri="{FF2B5EF4-FFF2-40B4-BE49-F238E27FC236}">
                  <a16:creationId xmlns:a16="http://schemas.microsoft.com/office/drawing/2014/main" id="{E4D2031E-0A6F-4C49-9ED4-AB51D06F0F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7">
              <a:extLst>
                <a:ext uri="{FF2B5EF4-FFF2-40B4-BE49-F238E27FC236}">
                  <a16:creationId xmlns:a16="http://schemas.microsoft.com/office/drawing/2014/main" id="{C44C9E42-3F3B-4C13-A2DA-02F22BA28A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8">
              <a:extLst>
                <a:ext uri="{FF2B5EF4-FFF2-40B4-BE49-F238E27FC236}">
                  <a16:creationId xmlns:a16="http://schemas.microsoft.com/office/drawing/2014/main" id="{01353E56-76A6-4F6D-B228-D349DD153DA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49">
              <a:extLst>
                <a:ext uri="{FF2B5EF4-FFF2-40B4-BE49-F238E27FC236}">
                  <a16:creationId xmlns:a16="http://schemas.microsoft.com/office/drawing/2014/main" id="{61622A06-0465-4E80-BE10-ABA3B3FE3DE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0">
              <a:extLst>
                <a:ext uri="{FF2B5EF4-FFF2-40B4-BE49-F238E27FC236}">
                  <a16:creationId xmlns:a16="http://schemas.microsoft.com/office/drawing/2014/main" id="{87927BE2-A3FC-4F6C-B8B1-028431DC64B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1">
              <a:extLst>
                <a:ext uri="{FF2B5EF4-FFF2-40B4-BE49-F238E27FC236}">
                  <a16:creationId xmlns:a16="http://schemas.microsoft.com/office/drawing/2014/main" id="{9AB4F4C4-EA49-4CC5-B240-860DE380C31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2">
              <a:extLst>
                <a:ext uri="{FF2B5EF4-FFF2-40B4-BE49-F238E27FC236}">
                  <a16:creationId xmlns:a16="http://schemas.microsoft.com/office/drawing/2014/main" id="{357BA5D2-76BC-4D95-9315-2DE8D62D55B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3">
              <a:extLst>
                <a:ext uri="{FF2B5EF4-FFF2-40B4-BE49-F238E27FC236}">
                  <a16:creationId xmlns:a16="http://schemas.microsoft.com/office/drawing/2014/main" id="{DCED355D-42FD-4686-B0EF-0E3062E19ED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4">
              <a:extLst>
                <a:ext uri="{FF2B5EF4-FFF2-40B4-BE49-F238E27FC236}">
                  <a16:creationId xmlns:a16="http://schemas.microsoft.com/office/drawing/2014/main" id="{0958AEB7-DBAD-45AC-9AB2-48F0F176595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5">
              <a:extLst>
                <a:ext uri="{FF2B5EF4-FFF2-40B4-BE49-F238E27FC236}">
                  <a16:creationId xmlns:a16="http://schemas.microsoft.com/office/drawing/2014/main" id="{D21079D7-F09E-4BC4-907F-AB73704555F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6">
              <a:extLst>
                <a:ext uri="{FF2B5EF4-FFF2-40B4-BE49-F238E27FC236}">
                  <a16:creationId xmlns:a16="http://schemas.microsoft.com/office/drawing/2014/main" id="{A704AF6D-383A-461D-9A8E-803EB90DE59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7">
              <a:extLst>
                <a:ext uri="{FF2B5EF4-FFF2-40B4-BE49-F238E27FC236}">
                  <a16:creationId xmlns:a16="http://schemas.microsoft.com/office/drawing/2014/main" id="{FC012E4A-28D8-454A-A556-8AC6B0EB0B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8">
              <a:extLst>
                <a:ext uri="{FF2B5EF4-FFF2-40B4-BE49-F238E27FC236}">
                  <a16:creationId xmlns:a16="http://schemas.microsoft.com/office/drawing/2014/main" id="{905E96C3-CEAF-465F-98F7-C346C851D7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59">
              <a:extLst>
                <a:ext uri="{FF2B5EF4-FFF2-40B4-BE49-F238E27FC236}">
                  <a16:creationId xmlns:a16="http://schemas.microsoft.com/office/drawing/2014/main" id="{B96BC9E4-E5E9-4941-BC5B-77E75A08F21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0">
              <a:extLst>
                <a:ext uri="{FF2B5EF4-FFF2-40B4-BE49-F238E27FC236}">
                  <a16:creationId xmlns:a16="http://schemas.microsoft.com/office/drawing/2014/main" id="{094DCF66-2169-4747-B305-D494F1D1B5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1">
              <a:extLst>
                <a:ext uri="{FF2B5EF4-FFF2-40B4-BE49-F238E27FC236}">
                  <a16:creationId xmlns:a16="http://schemas.microsoft.com/office/drawing/2014/main" id="{4AEC03C8-5E0C-4AFF-AE73-885A440478E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9" name="Freeform 62">
              <a:extLst>
                <a:ext uri="{FF2B5EF4-FFF2-40B4-BE49-F238E27FC236}">
                  <a16:creationId xmlns:a16="http://schemas.microsoft.com/office/drawing/2014/main" id="{2F0EA371-30C6-42A1-8D7F-5F691CCF4E2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17761383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75" name="Text Placeholder 140">
            <a:extLst>
              <a:ext uri="{FF2B5EF4-FFF2-40B4-BE49-F238E27FC236}">
                <a16:creationId xmlns:a16="http://schemas.microsoft.com/office/drawing/2014/main" id="{F8C9875D-6ED4-4691-B4EE-6BE289CEFD8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601F3602-2361-40F0-A995-ABA050961A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2680219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24177212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821C742-34A7-4634-ABFF-1A8C76DB814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1" name="Text Placeholder 140">
            <a:extLst>
              <a:ext uri="{FF2B5EF4-FFF2-40B4-BE49-F238E27FC236}">
                <a16:creationId xmlns:a16="http://schemas.microsoft.com/office/drawing/2014/main" id="{E2C11A33-E2C2-4ED9-A0FF-F9E78469F2C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CFA768B8-D2D1-447E-9F0E-47C681CCC99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57847716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E3563E49-DAF7-4206-AAD7-38E789258387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0BA02072-FEDB-429A-A4C0-22D59D09BF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0ABA4448-A18D-4663-B455-EAD951F8620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88765359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176FAE9-F8D7-45AD-AA56-97F65AF5C7CF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B87D9FE-C85C-4214-9157-DD7F3ED28A3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15BBA84-73B3-48DF-B6EE-69867E46B6E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38731914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29705A0-38F7-4A9C-86A4-2F68DE74B02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4D897568-993B-4A02-A134-6722AC6A986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CA8F343C-4D99-4A43-995F-05ACA5C64E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7824678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624966D-E4EA-4F50-9BB6-48291DC82572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7C435E10-BA07-43CA-946E-F929538E56E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8818C800-1FD7-46E3-9513-EDED28C7D41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1317661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54BDF27-BFAD-478C-A199-3DB667D3F5E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219F3B99-BA96-428A-8B96-08B07C39576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3E6A1775-999F-4891-AEA1-BDBEAF077E5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3258611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F2674CC-72EB-4595-86BE-D02CD83455C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4" name="Text Placeholder 140">
            <a:extLst>
              <a:ext uri="{FF2B5EF4-FFF2-40B4-BE49-F238E27FC236}">
                <a16:creationId xmlns:a16="http://schemas.microsoft.com/office/drawing/2014/main" id="{C2FB46BE-AAF7-42FF-9037-1C6EE88FE3B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62CC006-DD2A-4ACA-910F-2010703F4F3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1621343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725A7B3-05B9-43EC-BD6A-2951B787802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3" name="Text Placeholder 140">
            <a:extLst>
              <a:ext uri="{FF2B5EF4-FFF2-40B4-BE49-F238E27FC236}">
                <a16:creationId xmlns:a16="http://schemas.microsoft.com/office/drawing/2014/main" id="{3AF26A12-2ED5-4400-ADF5-846B94638FB6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3" y="5394937"/>
            <a:ext cx="477220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9" name="Text Placeholder 135">
            <a:extLst>
              <a:ext uri="{FF2B5EF4-FFF2-40B4-BE49-F238E27FC236}">
                <a16:creationId xmlns:a16="http://schemas.microsoft.com/office/drawing/2014/main" id="{EDA5586F-18E7-4601-96CA-50CD2AA81EC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63850342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553431B-6092-48C5-AD7C-F30516D7A383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9808" t="-43218" r="-79808" b="-4321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B4389B36-E541-48E7-A912-C35EE13572D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BA1EDDF-3973-431D-958F-640EC310C4D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9957189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>
            <a:extLst>
              <a:ext uri="{FF2B5EF4-FFF2-40B4-BE49-F238E27FC236}">
                <a16:creationId xmlns:a16="http://schemas.microsoft.com/office/drawing/2014/main" id="{3E2304DD-D55D-458E-8153-0D330BDFEFF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" y="1"/>
            <a:ext cx="12204000" cy="6857998"/>
          </a:xfrm>
          <a:solidFill>
            <a:schemeClr val="bg1">
              <a:lumMod val="85000"/>
            </a:schemeClr>
          </a:solidFill>
        </p:spPr>
        <p:txBody>
          <a:bodyPr lIns="360000" tIns="360000" rIns="360000" bIns="360000">
            <a:normAutofit/>
          </a:bodyPr>
          <a:lstStyle>
            <a:lvl1pPr algn="r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US" noProof="0"/>
              <a:t>Click icon to add picture</a:t>
            </a:r>
            <a:endParaRPr lang="en-AU" noProof="0"/>
          </a:p>
        </p:txBody>
      </p:sp>
      <p:sp>
        <p:nvSpPr>
          <p:cNvPr id="73" name="Subtitle 72">
            <a:extLst>
              <a:ext uri="{FF2B5EF4-FFF2-40B4-BE49-F238E27FC236}">
                <a16:creationId xmlns:a16="http://schemas.microsoft.com/office/drawing/2014/main" id="{2993D1DC-23D0-40CA-BA80-0CCA239AC610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0" y="0"/>
            <a:ext cx="5729283" cy="6857998"/>
          </a:xfrm>
          <a:custGeom>
            <a:avLst/>
            <a:gdLst>
              <a:gd name="connsiteX0" fmla="*/ 0 w 5729283"/>
              <a:gd name="connsiteY0" fmla="*/ 0 h 6857998"/>
              <a:gd name="connsiteX1" fmla="*/ 4311112 w 5729283"/>
              <a:gd name="connsiteY1" fmla="*/ 0 h 6857998"/>
              <a:gd name="connsiteX2" fmla="*/ 5729283 w 5729283"/>
              <a:gd name="connsiteY2" fmla="*/ 5316930 h 6857998"/>
              <a:gd name="connsiteX3" fmla="*/ 0 w 5729283"/>
              <a:gd name="connsiteY3" fmla="*/ 6857998 h 685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29283" h="6857998">
                <a:moveTo>
                  <a:pt x="0" y="0"/>
                </a:moveTo>
                <a:lnTo>
                  <a:pt x="4311112" y="0"/>
                </a:lnTo>
                <a:lnTo>
                  <a:pt x="5729283" y="5316930"/>
                </a:lnTo>
                <a:lnTo>
                  <a:pt x="0" y="6857998"/>
                </a:lnTo>
                <a:close/>
              </a:path>
            </a:pathLst>
          </a:custGeom>
          <a:solidFill>
            <a:schemeClr val="bg1">
              <a:alpha val="80000"/>
            </a:schemeClr>
          </a:solidFill>
        </p:spPr>
        <p:txBody>
          <a:bodyPr wrap="square" lIns="576000" tIns="2484000" rIns="1404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37" name="Text Placeholder 135">
            <a:extLst>
              <a:ext uri="{FF2B5EF4-FFF2-40B4-BE49-F238E27FC236}">
                <a16:creationId xmlns:a16="http://schemas.microsoft.com/office/drawing/2014/main" id="{081B6B67-7D18-4A84-A9C8-F8EB715A3FB3}"/>
              </a:ext>
            </a:extLst>
          </p:cNvPr>
          <p:cNvSpPr>
            <a:spLocks noGrp="1" noChangeAspect="1"/>
          </p:cNvSpPr>
          <p:nvPr>
            <p:ph type="body" sz="quarter" idx="14" hasCustomPrompt="1"/>
          </p:nvPr>
        </p:nvSpPr>
        <p:spPr>
          <a:xfrm>
            <a:off x="607255" y="616633"/>
            <a:ext cx="1440000" cy="144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39" name="Text Placeholder 140">
            <a:extLst>
              <a:ext uri="{FF2B5EF4-FFF2-40B4-BE49-F238E27FC236}">
                <a16:creationId xmlns:a16="http://schemas.microsoft.com/office/drawing/2014/main" id="{57544754-61DA-4535-96B6-21D24A61885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0063" y="5265337"/>
            <a:ext cx="3567112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8" name="Text Placeholder 135">
            <a:extLst>
              <a:ext uri="{FF2B5EF4-FFF2-40B4-BE49-F238E27FC236}">
                <a16:creationId xmlns:a16="http://schemas.microsoft.com/office/drawing/2014/main" id="{08BE5594-C448-4AC9-B08C-E09264A1634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255" y="52093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4439700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6F4D0A5-6CC7-400E-9C3C-0694666F6F8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9425" t="-59426" r="-32309" b="-3230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C8E1928D-065A-4AB1-9DF2-3C1374F8D11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11A1BDE-E875-46F4-AFCD-40A30102811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96075915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44E114E6-BD85-4C72-BAB6-6A2A343DA8D5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2409" t="-42275" r="-52944" b="-4307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3156ADEC-0272-4274-9765-6F13B085BBDE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13892CA3-1F3C-40B3-9F82-3B2099571FB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014751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CFB8DF9-51A8-485E-9F12-E5A3330F489E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8781" t="-8782" r="-19370" b="-193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2DDB1C3D-68C3-412D-8EB3-97570F00136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28C843FD-33AA-4EEC-9FDF-27DC52E9A1E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3425663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C7F53C6-9053-440C-8E3D-971AFB12FFFC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8854" t="-32933" r="-6493" b="-2413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7AF040AB-A5DC-4D6D-B6BA-75BCAFC7AAFC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51F7505-AB35-46E5-9D36-6EFD604C99A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26421944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54420FA1-8DAE-4658-86CF-B5658CDC24E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234B86AF-61C0-4BEF-AED9-AB6E104586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1EC55AF-72F6-4B80-B565-E4736853BBD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0142751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8A16490-7A25-479D-8887-224357329F51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74019" t="-38771" r="-74019" b="-38771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3" name="Text Placeholder 140">
            <a:extLst>
              <a:ext uri="{FF2B5EF4-FFF2-40B4-BE49-F238E27FC236}">
                <a16:creationId xmlns:a16="http://schemas.microsoft.com/office/drawing/2014/main" id="{E5F69457-834C-4B3E-AF4C-CDBC7D6FC8A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C135A83-4349-4D19-A851-56FC171B943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7980711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ABDE6FE-819A-4678-A6E8-009E38A1A568}"/>
              </a:ext>
            </a:extLst>
          </p:cNvPr>
          <p:cNvSpPr/>
          <p:nvPr userDrawn="1"/>
        </p:nvSpPr>
        <p:spPr>
          <a:xfrm>
            <a:off x="6272240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4594" t="-16266" r="-34594" b="-1626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4" name="Text Placeholder 140">
            <a:extLst>
              <a:ext uri="{FF2B5EF4-FFF2-40B4-BE49-F238E27FC236}">
                <a16:creationId xmlns:a16="http://schemas.microsoft.com/office/drawing/2014/main" id="{FD7259D0-6B32-4DE1-8F13-A21A1C988BF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D42A6F0E-E106-4C5B-90DE-D6097D2850F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12631841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Discove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60928" t="-30644" r="-107570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8" name="Text Placeholder 140">
            <a:extLst>
              <a:ext uri="{FF2B5EF4-FFF2-40B4-BE49-F238E27FC236}">
                <a16:creationId xmlns:a16="http://schemas.microsoft.com/office/drawing/2014/main" id="{4CE4066F-5CB1-43C1-8385-16A6CA0296A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7C590671-A7C1-4FD2-8937-335D342E216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8898085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Fluid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122106" t="-35294" r="-54327" b="-2669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C88C7B38-255E-4D79-80C8-2A025E1CFAC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EC7B1783-9A42-4500-B3D5-978D81F020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71756115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engt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5179" t="-40292" r="-67666" b="-46376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B37A7C5F-6C97-4907-9B6E-CAD54B542D51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9411580-DB87-4A03-8CAA-0596920BA9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7656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4A3F1C04-3200-4425-86D0-2F9E2EAC9EF4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1200"/>
              </a:spcAft>
              <a:buNone/>
              <a:defRPr sz="3800" b="1">
                <a:solidFill>
                  <a:schemeClr val="bg1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47" name="Text Placeholder 140">
            <a:extLst>
              <a:ext uri="{FF2B5EF4-FFF2-40B4-BE49-F238E27FC236}">
                <a16:creationId xmlns:a16="http://schemas.microsoft.com/office/drawing/2014/main" id="{74859718-6497-4295-886B-BD752B23C84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6557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bg1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bg1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bg1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bg1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grpSp>
        <p:nvGrpSpPr>
          <p:cNvPr id="67" name="Group 4">
            <a:extLst>
              <a:ext uri="{FF2B5EF4-FFF2-40B4-BE49-F238E27FC236}">
                <a16:creationId xmlns:a16="http://schemas.microsoft.com/office/drawing/2014/main" id="{17413FA8-B926-4F79-BE67-4D826E05949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21066" y="453777"/>
            <a:ext cx="1662286" cy="1666547"/>
            <a:chOff x="2864" y="1181"/>
            <a:chExt cx="1952" cy="1957"/>
          </a:xfrm>
        </p:grpSpPr>
        <p:sp>
          <p:nvSpPr>
            <p:cNvPr id="68" name="AutoShape 3">
              <a:extLst>
                <a:ext uri="{FF2B5EF4-FFF2-40B4-BE49-F238E27FC236}">
                  <a16:creationId xmlns:a16="http://schemas.microsoft.com/office/drawing/2014/main" id="{67A0898D-5E9C-4ECA-8716-B27BD4E303A7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69" name="Rectangle 5">
              <a:extLst>
                <a:ext uri="{FF2B5EF4-FFF2-40B4-BE49-F238E27FC236}">
                  <a16:creationId xmlns:a16="http://schemas.microsoft.com/office/drawing/2014/main" id="{239A1E07-3A1C-41F5-92ED-8B3567E0FF12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0" name="Freeform 6">
              <a:extLst>
                <a:ext uri="{FF2B5EF4-FFF2-40B4-BE49-F238E27FC236}">
                  <a16:creationId xmlns:a16="http://schemas.microsoft.com/office/drawing/2014/main" id="{E9D6C4A4-2B67-4288-817E-9A4BFFCA306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1" name="Freeform 7">
              <a:extLst>
                <a:ext uri="{FF2B5EF4-FFF2-40B4-BE49-F238E27FC236}">
                  <a16:creationId xmlns:a16="http://schemas.microsoft.com/office/drawing/2014/main" id="{6B8D6F90-2C6B-4628-AE61-C65FEE4878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2" name="Freeform 8">
              <a:extLst>
                <a:ext uri="{FF2B5EF4-FFF2-40B4-BE49-F238E27FC236}">
                  <a16:creationId xmlns:a16="http://schemas.microsoft.com/office/drawing/2014/main" id="{C0E4DAA6-41BC-4FB2-8CF3-65E9131F42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3" name="Freeform 9">
              <a:extLst>
                <a:ext uri="{FF2B5EF4-FFF2-40B4-BE49-F238E27FC236}">
                  <a16:creationId xmlns:a16="http://schemas.microsoft.com/office/drawing/2014/main" id="{2474DAF8-D7A5-411C-A001-70D5A07D88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4" name="Freeform 10">
              <a:extLst>
                <a:ext uri="{FF2B5EF4-FFF2-40B4-BE49-F238E27FC236}">
                  <a16:creationId xmlns:a16="http://schemas.microsoft.com/office/drawing/2014/main" id="{06B8E519-0572-4B3F-9254-9C405ADACC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5" name="Freeform 11">
              <a:extLst>
                <a:ext uri="{FF2B5EF4-FFF2-40B4-BE49-F238E27FC236}">
                  <a16:creationId xmlns:a16="http://schemas.microsoft.com/office/drawing/2014/main" id="{4DA47499-7EFA-44C7-93C9-40237E640F5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6" name="Freeform 12">
              <a:extLst>
                <a:ext uri="{FF2B5EF4-FFF2-40B4-BE49-F238E27FC236}">
                  <a16:creationId xmlns:a16="http://schemas.microsoft.com/office/drawing/2014/main" id="{C8EA471D-6FAF-4C4F-B21D-814C5991B98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7" name="Freeform 13">
              <a:extLst>
                <a:ext uri="{FF2B5EF4-FFF2-40B4-BE49-F238E27FC236}">
                  <a16:creationId xmlns:a16="http://schemas.microsoft.com/office/drawing/2014/main" id="{BEC055FD-07C4-4F86-A926-EFFCD0E7041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78" name="Freeform 14">
              <a:extLst>
                <a:ext uri="{FF2B5EF4-FFF2-40B4-BE49-F238E27FC236}">
                  <a16:creationId xmlns:a16="http://schemas.microsoft.com/office/drawing/2014/main" id="{DBC8C3F1-E782-4E33-8648-C0D9005D2F2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37" name="Freeform 15">
              <a:extLst>
                <a:ext uri="{FF2B5EF4-FFF2-40B4-BE49-F238E27FC236}">
                  <a16:creationId xmlns:a16="http://schemas.microsoft.com/office/drawing/2014/main" id="{511543D3-2D83-4FA7-A510-0D59ED4DFDA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1" name="Freeform 16">
              <a:extLst>
                <a:ext uri="{FF2B5EF4-FFF2-40B4-BE49-F238E27FC236}">
                  <a16:creationId xmlns:a16="http://schemas.microsoft.com/office/drawing/2014/main" id="{5C99A006-6A36-4318-A0F6-FC763AF1FD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2" name="Freeform 17">
              <a:extLst>
                <a:ext uri="{FF2B5EF4-FFF2-40B4-BE49-F238E27FC236}">
                  <a16:creationId xmlns:a16="http://schemas.microsoft.com/office/drawing/2014/main" id="{D65C69B5-F055-4C41-976C-E6733BC98A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3" name="Freeform 18">
              <a:extLst>
                <a:ext uri="{FF2B5EF4-FFF2-40B4-BE49-F238E27FC236}">
                  <a16:creationId xmlns:a16="http://schemas.microsoft.com/office/drawing/2014/main" id="{1A3177FB-A0BD-4B08-B181-14A829DF1B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4" name="Freeform 19">
              <a:extLst>
                <a:ext uri="{FF2B5EF4-FFF2-40B4-BE49-F238E27FC236}">
                  <a16:creationId xmlns:a16="http://schemas.microsoft.com/office/drawing/2014/main" id="{3528B336-8FBC-4C1E-B4B2-C99449F8E8B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5" name="Freeform 20">
              <a:extLst>
                <a:ext uri="{FF2B5EF4-FFF2-40B4-BE49-F238E27FC236}">
                  <a16:creationId xmlns:a16="http://schemas.microsoft.com/office/drawing/2014/main" id="{BD4F46C1-2FE6-44C8-A55E-45E98246F6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8" name="Rectangle 21">
              <a:extLst>
                <a:ext uri="{FF2B5EF4-FFF2-40B4-BE49-F238E27FC236}">
                  <a16:creationId xmlns:a16="http://schemas.microsoft.com/office/drawing/2014/main" id="{09DD4248-B5EF-40DF-AEE7-8BD9A8A7418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49" name="Freeform 22">
              <a:extLst>
                <a:ext uri="{FF2B5EF4-FFF2-40B4-BE49-F238E27FC236}">
                  <a16:creationId xmlns:a16="http://schemas.microsoft.com/office/drawing/2014/main" id="{0EF4CE3A-3112-407D-B00C-337ACD7FDA2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0" name="Freeform 23">
              <a:extLst>
                <a:ext uri="{FF2B5EF4-FFF2-40B4-BE49-F238E27FC236}">
                  <a16:creationId xmlns:a16="http://schemas.microsoft.com/office/drawing/2014/main" id="{EEE8532D-E6E7-4BD0-9A45-58E8A1A93D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1" name="Freeform 24">
              <a:extLst>
                <a:ext uri="{FF2B5EF4-FFF2-40B4-BE49-F238E27FC236}">
                  <a16:creationId xmlns:a16="http://schemas.microsoft.com/office/drawing/2014/main" id="{2B2B85B8-C753-425A-ACC5-3B2B2268FE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2" name="Freeform 25">
              <a:extLst>
                <a:ext uri="{FF2B5EF4-FFF2-40B4-BE49-F238E27FC236}">
                  <a16:creationId xmlns:a16="http://schemas.microsoft.com/office/drawing/2014/main" id="{023916B4-1AD7-4055-9353-DB438003EFC6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3" name="Freeform 26">
              <a:extLst>
                <a:ext uri="{FF2B5EF4-FFF2-40B4-BE49-F238E27FC236}">
                  <a16:creationId xmlns:a16="http://schemas.microsoft.com/office/drawing/2014/main" id="{6D2086AF-BC95-4BE8-AB84-A66F4C80A6D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4" name="Freeform 27">
              <a:extLst>
                <a:ext uri="{FF2B5EF4-FFF2-40B4-BE49-F238E27FC236}">
                  <a16:creationId xmlns:a16="http://schemas.microsoft.com/office/drawing/2014/main" id="{E7A147C6-9FDA-4D95-A42A-92861D17D69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5" name="Freeform 28">
              <a:extLst>
                <a:ext uri="{FF2B5EF4-FFF2-40B4-BE49-F238E27FC236}">
                  <a16:creationId xmlns:a16="http://schemas.microsoft.com/office/drawing/2014/main" id="{45D5BF2A-EF85-417C-B03F-30CEAE118D7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6" name="Freeform 29">
              <a:extLst>
                <a:ext uri="{FF2B5EF4-FFF2-40B4-BE49-F238E27FC236}">
                  <a16:creationId xmlns:a16="http://schemas.microsoft.com/office/drawing/2014/main" id="{795098EC-2ACB-4C39-AA2D-A12FF06BA7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7" name="Freeform 30">
              <a:extLst>
                <a:ext uri="{FF2B5EF4-FFF2-40B4-BE49-F238E27FC236}">
                  <a16:creationId xmlns:a16="http://schemas.microsoft.com/office/drawing/2014/main" id="{447048D5-71A3-4A33-9E51-0388E2EC90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8" name="Freeform 31">
              <a:extLst>
                <a:ext uri="{FF2B5EF4-FFF2-40B4-BE49-F238E27FC236}">
                  <a16:creationId xmlns:a16="http://schemas.microsoft.com/office/drawing/2014/main" id="{5866A8C0-C096-47DA-9C8E-D82E74E479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59" name="Freeform 32">
              <a:extLst>
                <a:ext uri="{FF2B5EF4-FFF2-40B4-BE49-F238E27FC236}">
                  <a16:creationId xmlns:a16="http://schemas.microsoft.com/office/drawing/2014/main" id="{4B91E936-1F6C-4BAE-9F8C-2A198926D73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0" name="Freeform 34">
              <a:extLst>
                <a:ext uri="{FF2B5EF4-FFF2-40B4-BE49-F238E27FC236}">
                  <a16:creationId xmlns:a16="http://schemas.microsoft.com/office/drawing/2014/main" id="{88823701-A9F3-4323-AD0C-A2AD4BE0B93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1" name="Freeform 35">
              <a:extLst>
                <a:ext uri="{FF2B5EF4-FFF2-40B4-BE49-F238E27FC236}">
                  <a16:creationId xmlns:a16="http://schemas.microsoft.com/office/drawing/2014/main" id="{C495104A-F915-4B0C-961E-EF42EEA3C8F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2" name="Freeform 36">
              <a:extLst>
                <a:ext uri="{FF2B5EF4-FFF2-40B4-BE49-F238E27FC236}">
                  <a16:creationId xmlns:a16="http://schemas.microsoft.com/office/drawing/2014/main" id="{6A51DB3B-303A-4D1F-A5E4-A76D700245E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3" name="Freeform 37">
              <a:extLst>
                <a:ext uri="{FF2B5EF4-FFF2-40B4-BE49-F238E27FC236}">
                  <a16:creationId xmlns:a16="http://schemas.microsoft.com/office/drawing/2014/main" id="{E2E2D34A-EEA4-4A9C-81F3-B794F5CEFE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4" name="Freeform 38">
              <a:extLst>
                <a:ext uri="{FF2B5EF4-FFF2-40B4-BE49-F238E27FC236}">
                  <a16:creationId xmlns:a16="http://schemas.microsoft.com/office/drawing/2014/main" id="{8B3BECFC-710D-46F1-96FF-B5371F927C1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5" name="Freeform 39">
              <a:extLst>
                <a:ext uri="{FF2B5EF4-FFF2-40B4-BE49-F238E27FC236}">
                  <a16:creationId xmlns:a16="http://schemas.microsoft.com/office/drawing/2014/main" id="{90665531-8DF2-4759-B8DB-FEF6D91D48E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6" name="Freeform 40">
              <a:extLst>
                <a:ext uri="{FF2B5EF4-FFF2-40B4-BE49-F238E27FC236}">
                  <a16:creationId xmlns:a16="http://schemas.microsoft.com/office/drawing/2014/main" id="{26F566F5-E589-4F94-81DD-DD2CA39F855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7" name="Freeform 41">
              <a:extLst>
                <a:ext uri="{FF2B5EF4-FFF2-40B4-BE49-F238E27FC236}">
                  <a16:creationId xmlns:a16="http://schemas.microsoft.com/office/drawing/2014/main" id="{AD2F1B90-FBA5-468A-ADE5-6AF4A84870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8" name="Freeform 42">
              <a:extLst>
                <a:ext uri="{FF2B5EF4-FFF2-40B4-BE49-F238E27FC236}">
                  <a16:creationId xmlns:a16="http://schemas.microsoft.com/office/drawing/2014/main" id="{2FD588FF-B434-4865-9645-F295045E86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69" name="Freeform 43">
              <a:extLst>
                <a:ext uri="{FF2B5EF4-FFF2-40B4-BE49-F238E27FC236}">
                  <a16:creationId xmlns:a16="http://schemas.microsoft.com/office/drawing/2014/main" id="{19302DA6-B22F-4EF5-A69A-ABD9063A84F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0" name="Freeform 44">
              <a:extLst>
                <a:ext uri="{FF2B5EF4-FFF2-40B4-BE49-F238E27FC236}">
                  <a16:creationId xmlns:a16="http://schemas.microsoft.com/office/drawing/2014/main" id="{FE7EC85F-4555-4FCA-8CCD-19C42F488E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1" name="Freeform 45">
              <a:extLst>
                <a:ext uri="{FF2B5EF4-FFF2-40B4-BE49-F238E27FC236}">
                  <a16:creationId xmlns:a16="http://schemas.microsoft.com/office/drawing/2014/main" id="{1962168F-4DE0-46A6-8EFD-C4A1BA3751F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2" name="Freeform 46">
              <a:extLst>
                <a:ext uri="{FF2B5EF4-FFF2-40B4-BE49-F238E27FC236}">
                  <a16:creationId xmlns:a16="http://schemas.microsoft.com/office/drawing/2014/main" id="{7B9E10B1-1CAA-4E4C-B256-1BA034A292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3" name="Freeform 47">
              <a:extLst>
                <a:ext uri="{FF2B5EF4-FFF2-40B4-BE49-F238E27FC236}">
                  <a16:creationId xmlns:a16="http://schemas.microsoft.com/office/drawing/2014/main" id="{A8D8148A-C053-4A37-844E-75EF0416907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4" name="Freeform 48">
              <a:extLst>
                <a:ext uri="{FF2B5EF4-FFF2-40B4-BE49-F238E27FC236}">
                  <a16:creationId xmlns:a16="http://schemas.microsoft.com/office/drawing/2014/main" id="{A20CEF9E-743B-4F98-9FF0-EBBBC4FEB20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5" name="Freeform 49">
              <a:extLst>
                <a:ext uri="{FF2B5EF4-FFF2-40B4-BE49-F238E27FC236}">
                  <a16:creationId xmlns:a16="http://schemas.microsoft.com/office/drawing/2014/main" id="{B790B20E-FD43-462D-8007-EC2B15D8FC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6" name="Freeform 50">
              <a:extLst>
                <a:ext uri="{FF2B5EF4-FFF2-40B4-BE49-F238E27FC236}">
                  <a16:creationId xmlns:a16="http://schemas.microsoft.com/office/drawing/2014/main" id="{3DCCF01C-7444-4B23-BDF1-D8027642EA2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7" name="Freeform 51">
              <a:extLst>
                <a:ext uri="{FF2B5EF4-FFF2-40B4-BE49-F238E27FC236}">
                  <a16:creationId xmlns:a16="http://schemas.microsoft.com/office/drawing/2014/main" id="{9C1F7A58-7A43-4EF6-8310-FC2223E349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8" name="Freeform 52">
              <a:extLst>
                <a:ext uri="{FF2B5EF4-FFF2-40B4-BE49-F238E27FC236}">
                  <a16:creationId xmlns:a16="http://schemas.microsoft.com/office/drawing/2014/main" id="{CFADC32E-9FC7-4E6E-842D-E7A407A371B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79" name="Freeform 53">
              <a:extLst>
                <a:ext uri="{FF2B5EF4-FFF2-40B4-BE49-F238E27FC236}">
                  <a16:creationId xmlns:a16="http://schemas.microsoft.com/office/drawing/2014/main" id="{D5B27FA2-8D3C-408A-9480-A049E6D384D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0" name="Freeform 54">
              <a:extLst>
                <a:ext uri="{FF2B5EF4-FFF2-40B4-BE49-F238E27FC236}">
                  <a16:creationId xmlns:a16="http://schemas.microsoft.com/office/drawing/2014/main" id="{1FE7A3D8-FB06-4617-BFC5-9D2DCCA8AB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1" name="Freeform 55">
              <a:extLst>
                <a:ext uri="{FF2B5EF4-FFF2-40B4-BE49-F238E27FC236}">
                  <a16:creationId xmlns:a16="http://schemas.microsoft.com/office/drawing/2014/main" id="{465E4A38-A19E-4A38-8E8A-A82D12FA56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2" name="Freeform 56">
              <a:extLst>
                <a:ext uri="{FF2B5EF4-FFF2-40B4-BE49-F238E27FC236}">
                  <a16:creationId xmlns:a16="http://schemas.microsoft.com/office/drawing/2014/main" id="{A1F24538-62EE-43F6-AFF0-9E5AC6235F2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3" name="Freeform 57">
              <a:extLst>
                <a:ext uri="{FF2B5EF4-FFF2-40B4-BE49-F238E27FC236}">
                  <a16:creationId xmlns:a16="http://schemas.microsoft.com/office/drawing/2014/main" id="{E45D68DF-3FB9-4397-9E42-B8F0FD2CBC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4" name="Freeform 58">
              <a:extLst>
                <a:ext uri="{FF2B5EF4-FFF2-40B4-BE49-F238E27FC236}">
                  <a16:creationId xmlns:a16="http://schemas.microsoft.com/office/drawing/2014/main" id="{A559BEA7-D8F9-48FE-8B9C-D2CC236311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5" name="Freeform 59">
              <a:extLst>
                <a:ext uri="{FF2B5EF4-FFF2-40B4-BE49-F238E27FC236}">
                  <a16:creationId xmlns:a16="http://schemas.microsoft.com/office/drawing/2014/main" id="{00C3857F-D388-4662-B791-624CEA2D4E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6" name="Freeform 60">
              <a:extLst>
                <a:ext uri="{FF2B5EF4-FFF2-40B4-BE49-F238E27FC236}">
                  <a16:creationId xmlns:a16="http://schemas.microsoft.com/office/drawing/2014/main" id="{509EDC47-72F4-4A73-A0DC-EFEEA7F78BF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7" name="Freeform 61">
              <a:extLst>
                <a:ext uri="{FF2B5EF4-FFF2-40B4-BE49-F238E27FC236}">
                  <a16:creationId xmlns:a16="http://schemas.microsoft.com/office/drawing/2014/main" id="{82FD3E03-FA3C-47B4-A46E-1FDBD51C45C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  <p:sp>
          <p:nvSpPr>
            <p:cNvPr id="188" name="Freeform 62">
              <a:extLst>
                <a:ext uri="{FF2B5EF4-FFF2-40B4-BE49-F238E27FC236}">
                  <a16:creationId xmlns:a16="http://schemas.microsoft.com/office/drawing/2014/main" id="{B71695B0-B6B0-40D5-8FAF-58EC726C64E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 noProof="0"/>
            </a:p>
          </p:txBody>
        </p:sp>
      </p:grpSp>
      <p:sp>
        <p:nvSpPr>
          <p:cNvPr id="66" name="Picture Placeholder 138">
            <a:extLst>
              <a:ext uri="{FF2B5EF4-FFF2-40B4-BE49-F238E27FC236}">
                <a16:creationId xmlns:a16="http://schemas.microsoft.com/office/drawing/2014/main" id="{F66FA02B-43F8-442C-A7E5-0D31D41E9CEF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41F2942-2F48-4595-B815-42D3F57C14B8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79" name="Picture Placeholder 2">
            <a:extLst>
              <a:ext uri="{FF2B5EF4-FFF2-40B4-BE49-F238E27FC236}">
                <a16:creationId xmlns:a16="http://schemas.microsoft.com/office/drawing/2014/main" id="{649337E6-8710-4F9B-AE53-FDDFC8849CF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0" name="Picture Placeholder 2">
            <a:extLst>
              <a:ext uri="{FF2B5EF4-FFF2-40B4-BE49-F238E27FC236}">
                <a16:creationId xmlns:a16="http://schemas.microsoft.com/office/drawing/2014/main" id="{2E04A960-7ECB-4B73-A38E-482CE39F43DB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81" name="Text Placeholder 135">
            <a:extLst>
              <a:ext uri="{FF2B5EF4-FFF2-40B4-BE49-F238E27FC236}">
                <a16:creationId xmlns:a16="http://schemas.microsoft.com/office/drawing/2014/main" id="{440AA25A-4016-4893-8A83-7E439342033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bg1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7246302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Stru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6836" t="-3166" r="-52387" b="-5787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47EAFC36-6B42-4718-B950-E73D679183E4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2C5AC15-2F83-4DFF-A7D6-FDC451DF0F7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920419924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Communi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7082" t="-12072" r="-54824" b="-156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9A35FC83-B4F8-4E38-8B51-53931CF7E2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59D845B7-610D-45D7-886B-50A578383BF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81920816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Knowled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0012" t="-12876" r="-48014" b="-1328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97A5019C-6BF2-4398-8DAA-FF283C94EA0A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47F16148-6109-4250-8F2B-85B5C621F02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15545353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Learn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53571" t="-17583" r="-76930" b="-30282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2" name="Text Placeholder 140">
            <a:extLst>
              <a:ext uri="{FF2B5EF4-FFF2-40B4-BE49-F238E27FC236}">
                <a16:creationId xmlns:a16="http://schemas.microsoft.com/office/drawing/2014/main" id="{77A3F8CD-5F2E-491B-926F-DCC7B4CAEC7F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A495759F-BC16-45E8-9CE1-BF7AC6B52D0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48475225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 C-Movem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5999291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grpSp>
        <p:nvGrpSpPr>
          <p:cNvPr id="131" name="Group 4">
            <a:extLst>
              <a:ext uri="{FF2B5EF4-FFF2-40B4-BE49-F238E27FC236}">
                <a16:creationId xmlns:a16="http://schemas.microsoft.com/office/drawing/2014/main" id="{952F8D34-531B-4437-B768-1A058C4F580B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256780" cy="1260000"/>
            <a:chOff x="2864" y="1181"/>
            <a:chExt cx="1952" cy="1957"/>
          </a:xfrm>
        </p:grpSpPr>
        <p:sp>
          <p:nvSpPr>
            <p:cNvPr id="132" name="AutoShape 3">
              <a:extLst>
                <a:ext uri="{FF2B5EF4-FFF2-40B4-BE49-F238E27FC236}">
                  <a16:creationId xmlns:a16="http://schemas.microsoft.com/office/drawing/2014/main" id="{BBEC651D-9DEC-4A01-B480-D5E4B2FC2902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3" name="Rectangle 5">
              <a:extLst>
                <a:ext uri="{FF2B5EF4-FFF2-40B4-BE49-F238E27FC236}">
                  <a16:creationId xmlns:a16="http://schemas.microsoft.com/office/drawing/2014/main" id="{8AC4D9D0-269C-4ACF-BF70-19CF3F874F7A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4" name="Freeform 6">
              <a:extLst>
                <a:ext uri="{FF2B5EF4-FFF2-40B4-BE49-F238E27FC236}">
                  <a16:creationId xmlns:a16="http://schemas.microsoft.com/office/drawing/2014/main" id="{78D091DD-3D29-4E85-A4F2-B1EF738155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5" name="Freeform 7">
              <a:extLst>
                <a:ext uri="{FF2B5EF4-FFF2-40B4-BE49-F238E27FC236}">
                  <a16:creationId xmlns:a16="http://schemas.microsoft.com/office/drawing/2014/main" id="{41F39217-4860-4557-92E4-3744C451F0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6" name="Freeform 8">
              <a:extLst>
                <a:ext uri="{FF2B5EF4-FFF2-40B4-BE49-F238E27FC236}">
                  <a16:creationId xmlns:a16="http://schemas.microsoft.com/office/drawing/2014/main" id="{E8E8E316-21E4-4CC2-ADF5-C4F81235C3D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7" name="Freeform 9">
              <a:extLst>
                <a:ext uri="{FF2B5EF4-FFF2-40B4-BE49-F238E27FC236}">
                  <a16:creationId xmlns:a16="http://schemas.microsoft.com/office/drawing/2014/main" id="{1D3C1F05-2CE2-4C38-A4B0-481C61982A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8" name="Freeform 10">
              <a:extLst>
                <a:ext uri="{FF2B5EF4-FFF2-40B4-BE49-F238E27FC236}">
                  <a16:creationId xmlns:a16="http://schemas.microsoft.com/office/drawing/2014/main" id="{B93800B0-DBA3-4D0A-9F1B-C254419B356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9" name="Freeform 11">
              <a:extLst>
                <a:ext uri="{FF2B5EF4-FFF2-40B4-BE49-F238E27FC236}">
                  <a16:creationId xmlns:a16="http://schemas.microsoft.com/office/drawing/2014/main" id="{DA73D27E-D033-4C84-A492-8DAC896B6EE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1" name="Freeform 12">
              <a:extLst>
                <a:ext uri="{FF2B5EF4-FFF2-40B4-BE49-F238E27FC236}">
                  <a16:creationId xmlns:a16="http://schemas.microsoft.com/office/drawing/2014/main" id="{74F6F1BE-8465-4B37-9FA1-D0E1A2E48B1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2" name="Freeform 13">
              <a:extLst>
                <a:ext uri="{FF2B5EF4-FFF2-40B4-BE49-F238E27FC236}">
                  <a16:creationId xmlns:a16="http://schemas.microsoft.com/office/drawing/2014/main" id="{9EE5749B-5072-41F9-A57E-284E0A6046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3" name="Freeform 14">
              <a:extLst>
                <a:ext uri="{FF2B5EF4-FFF2-40B4-BE49-F238E27FC236}">
                  <a16:creationId xmlns:a16="http://schemas.microsoft.com/office/drawing/2014/main" id="{2DBB559A-8AB1-47CF-9594-70FFFF07DF4E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4" name="Freeform 15">
              <a:extLst>
                <a:ext uri="{FF2B5EF4-FFF2-40B4-BE49-F238E27FC236}">
                  <a16:creationId xmlns:a16="http://schemas.microsoft.com/office/drawing/2014/main" id="{EF6A068B-18BA-48B7-AC57-2231ED0F0A3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5" name="Freeform 16">
              <a:extLst>
                <a:ext uri="{FF2B5EF4-FFF2-40B4-BE49-F238E27FC236}">
                  <a16:creationId xmlns:a16="http://schemas.microsoft.com/office/drawing/2014/main" id="{AF34F4D6-E742-4530-A1D5-8CBF297CFE8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6" name="Freeform 17">
              <a:extLst>
                <a:ext uri="{FF2B5EF4-FFF2-40B4-BE49-F238E27FC236}">
                  <a16:creationId xmlns:a16="http://schemas.microsoft.com/office/drawing/2014/main" id="{FAD1CA84-23AF-476C-9991-F757AE0651D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7" name="Freeform 18">
              <a:extLst>
                <a:ext uri="{FF2B5EF4-FFF2-40B4-BE49-F238E27FC236}">
                  <a16:creationId xmlns:a16="http://schemas.microsoft.com/office/drawing/2014/main" id="{ACAEC108-E142-43B0-8B21-F856F93881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8" name="Freeform 19">
              <a:extLst>
                <a:ext uri="{FF2B5EF4-FFF2-40B4-BE49-F238E27FC236}">
                  <a16:creationId xmlns:a16="http://schemas.microsoft.com/office/drawing/2014/main" id="{C85C54C2-C1F3-4F46-AA95-330CA1FBCCC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49" name="Freeform 20">
              <a:extLst>
                <a:ext uri="{FF2B5EF4-FFF2-40B4-BE49-F238E27FC236}">
                  <a16:creationId xmlns:a16="http://schemas.microsoft.com/office/drawing/2014/main" id="{DE512848-C980-40EA-8C56-CE3DC8433DB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0" name="Rectangle 21">
              <a:extLst>
                <a:ext uri="{FF2B5EF4-FFF2-40B4-BE49-F238E27FC236}">
                  <a16:creationId xmlns:a16="http://schemas.microsoft.com/office/drawing/2014/main" id="{41E59601-BD60-43C2-A624-31E8A46608AB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1" name="Freeform 22">
              <a:extLst>
                <a:ext uri="{FF2B5EF4-FFF2-40B4-BE49-F238E27FC236}">
                  <a16:creationId xmlns:a16="http://schemas.microsoft.com/office/drawing/2014/main" id="{2FC897BB-D4BC-4B93-BD1F-3FCB8A51B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2" name="Freeform 23">
              <a:extLst>
                <a:ext uri="{FF2B5EF4-FFF2-40B4-BE49-F238E27FC236}">
                  <a16:creationId xmlns:a16="http://schemas.microsoft.com/office/drawing/2014/main" id="{37CB6FDA-B6C4-4A87-9AEB-E2CC768696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3" name="Freeform 24">
              <a:extLst>
                <a:ext uri="{FF2B5EF4-FFF2-40B4-BE49-F238E27FC236}">
                  <a16:creationId xmlns:a16="http://schemas.microsoft.com/office/drawing/2014/main" id="{9EB636E2-EA73-47E1-B9D1-41B5E1183AD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4" name="Freeform 25">
              <a:extLst>
                <a:ext uri="{FF2B5EF4-FFF2-40B4-BE49-F238E27FC236}">
                  <a16:creationId xmlns:a16="http://schemas.microsoft.com/office/drawing/2014/main" id="{A1D24BE6-E7F9-419E-9038-34878217484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5" name="Freeform 26">
              <a:extLst>
                <a:ext uri="{FF2B5EF4-FFF2-40B4-BE49-F238E27FC236}">
                  <a16:creationId xmlns:a16="http://schemas.microsoft.com/office/drawing/2014/main" id="{03218CF4-4C2B-499B-A778-31F5E5F57B84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6" name="Freeform 27">
              <a:extLst>
                <a:ext uri="{FF2B5EF4-FFF2-40B4-BE49-F238E27FC236}">
                  <a16:creationId xmlns:a16="http://schemas.microsoft.com/office/drawing/2014/main" id="{173799A0-ECB5-493E-9E49-2EA45E4248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7" name="Freeform 28">
              <a:extLst>
                <a:ext uri="{FF2B5EF4-FFF2-40B4-BE49-F238E27FC236}">
                  <a16:creationId xmlns:a16="http://schemas.microsoft.com/office/drawing/2014/main" id="{33E96A3F-7E78-4890-94D5-D7E3CB3B23F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8" name="Freeform 29">
              <a:extLst>
                <a:ext uri="{FF2B5EF4-FFF2-40B4-BE49-F238E27FC236}">
                  <a16:creationId xmlns:a16="http://schemas.microsoft.com/office/drawing/2014/main" id="{531E9948-2329-4042-8C88-955E4DCDD7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59" name="Freeform 30">
              <a:extLst>
                <a:ext uri="{FF2B5EF4-FFF2-40B4-BE49-F238E27FC236}">
                  <a16:creationId xmlns:a16="http://schemas.microsoft.com/office/drawing/2014/main" id="{54F08FC5-B24A-449D-BFE5-234C81F9D5C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0" name="Freeform 31">
              <a:extLst>
                <a:ext uri="{FF2B5EF4-FFF2-40B4-BE49-F238E27FC236}">
                  <a16:creationId xmlns:a16="http://schemas.microsoft.com/office/drawing/2014/main" id="{FE60F094-8651-44F7-800A-5C5878936E8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1" name="Freeform 32">
              <a:extLst>
                <a:ext uri="{FF2B5EF4-FFF2-40B4-BE49-F238E27FC236}">
                  <a16:creationId xmlns:a16="http://schemas.microsoft.com/office/drawing/2014/main" id="{97B6F0CB-D65A-4FE1-82D0-C900FE691B92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2" name="Freeform 34">
              <a:extLst>
                <a:ext uri="{FF2B5EF4-FFF2-40B4-BE49-F238E27FC236}">
                  <a16:creationId xmlns:a16="http://schemas.microsoft.com/office/drawing/2014/main" id="{C5EA344F-8008-488F-91D7-61F621AFAF2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3" name="Freeform 35">
              <a:extLst>
                <a:ext uri="{FF2B5EF4-FFF2-40B4-BE49-F238E27FC236}">
                  <a16:creationId xmlns:a16="http://schemas.microsoft.com/office/drawing/2014/main" id="{E3D1E55F-4B1E-4DF3-A491-0D8570B298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4" name="Freeform 36">
              <a:extLst>
                <a:ext uri="{FF2B5EF4-FFF2-40B4-BE49-F238E27FC236}">
                  <a16:creationId xmlns:a16="http://schemas.microsoft.com/office/drawing/2014/main" id="{E873DE5C-24B0-4BF4-8297-4BA1E4AAFF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5" name="Freeform 37">
              <a:extLst>
                <a:ext uri="{FF2B5EF4-FFF2-40B4-BE49-F238E27FC236}">
                  <a16:creationId xmlns:a16="http://schemas.microsoft.com/office/drawing/2014/main" id="{0CB938A8-5CF0-4C5E-984C-0CAEB0C3E2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6" name="Freeform 38">
              <a:extLst>
                <a:ext uri="{FF2B5EF4-FFF2-40B4-BE49-F238E27FC236}">
                  <a16:creationId xmlns:a16="http://schemas.microsoft.com/office/drawing/2014/main" id="{78EBBE71-A1CC-4107-AFCC-83E067E576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7" name="Freeform 39">
              <a:extLst>
                <a:ext uri="{FF2B5EF4-FFF2-40B4-BE49-F238E27FC236}">
                  <a16:creationId xmlns:a16="http://schemas.microsoft.com/office/drawing/2014/main" id="{188683EF-DA3F-456E-A35D-B703C1D05321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8" name="Freeform 40">
              <a:extLst>
                <a:ext uri="{FF2B5EF4-FFF2-40B4-BE49-F238E27FC236}">
                  <a16:creationId xmlns:a16="http://schemas.microsoft.com/office/drawing/2014/main" id="{67455D6C-9F5E-48F6-9D90-B3BF88850F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69" name="Freeform 41">
              <a:extLst>
                <a:ext uri="{FF2B5EF4-FFF2-40B4-BE49-F238E27FC236}">
                  <a16:creationId xmlns:a16="http://schemas.microsoft.com/office/drawing/2014/main" id="{2049801F-BD8D-4E9D-AAEA-FAFAAC41C84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0" name="Freeform 42">
              <a:extLst>
                <a:ext uri="{FF2B5EF4-FFF2-40B4-BE49-F238E27FC236}">
                  <a16:creationId xmlns:a16="http://schemas.microsoft.com/office/drawing/2014/main" id="{05096163-0CFF-4224-8C90-BA89F552F8C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1" name="Freeform 43">
              <a:extLst>
                <a:ext uri="{FF2B5EF4-FFF2-40B4-BE49-F238E27FC236}">
                  <a16:creationId xmlns:a16="http://schemas.microsoft.com/office/drawing/2014/main" id="{F9AE60ED-4BD6-40E5-A3C9-CDC44B29DF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2" name="Freeform 44">
              <a:extLst>
                <a:ext uri="{FF2B5EF4-FFF2-40B4-BE49-F238E27FC236}">
                  <a16:creationId xmlns:a16="http://schemas.microsoft.com/office/drawing/2014/main" id="{DA4117E0-3B90-46EB-B97A-0867BD9DA1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3" name="Freeform 45">
              <a:extLst>
                <a:ext uri="{FF2B5EF4-FFF2-40B4-BE49-F238E27FC236}">
                  <a16:creationId xmlns:a16="http://schemas.microsoft.com/office/drawing/2014/main" id="{761EEC17-AA04-4CC5-B696-C93A624A73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4" name="Freeform 46">
              <a:extLst>
                <a:ext uri="{FF2B5EF4-FFF2-40B4-BE49-F238E27FC236}">
                  <a16:creationId xmlns:a16="http://schemas.microsoft.com/office/drawing/2014/main" id="{19E01E8B-2F3E-4806-9747-A9FD6D7CAB0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5" name="Freeform 47">
              <a:extLst>
                <a:ext uri="{FF2B5EF4-FFF2-40B4-BE49-F238E27FC236}">
                  <a16:creationId xmlns:a16="http://schemas.microsoft.com/office/drawing/2014/main" id="{31CE3624-CAB2-42C8-A51A-24F5AB0888C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6" name="Freeform 48">
              <a:extLst>
                <a:ext uri="{FF2B5EF4-FFF2-40B4-BE49-F238E27FC236}">
                  <a16:creationId xmlns:a16="http://schemas.microsoft.com/office/drawing/2014/main" id="{6046A1D0-D1B4-4EA9-B279-0BB0EB50C4F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7" name="Freeform 49">
              <a:extLst>
                <a:ext uri="{FF2B5EF4-FFF2-40B4-BE49-F238E27FC236}">
                  <a16:creationId xmlns:a16="http://schemas.microsoft.com/office/drawing/2014/main" id="{D4B7AB6C-F51F-4D3C-B7AD-C1C1D664E31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8" name="Freeform 50">
              <a:extLst>
                <a:ext uri="{FF2B5EF4-FFF2-40B4-BE49-F238E27FC236}">
                  <a16:creationId xmlns:a16="http://schemas.microsoft.com/office/drawing/2014/main" id="{8E10AC4C-338C-4C57-B1AE-E90AD682072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79" name="Freeform 51">
              <a:extLst>
                <a:ext uri="{FF2B5EF4-FFF2-40B4-BE49-F238E27FC236}">
                  <a16:creationId xmlns:a16="http://schemas.microsoft.com/office/drawing/2014/main" id="{34BF4F08-8DEC-4C2B-A2AF-788F7F1E480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0" name="Freeform 52">
              <a:extLst>
                <a:ext uri="{FF2B5EF4-FFF2-40B4-BE49-F238E27FC236}">
                  <a16:creationId xmlns:a16="http://schemas.microsoft.com/office/drawing/2014/main" id="{CFAEED60-DD64-46E7-8E79-CE50C14F1A6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1" name="Freeform 53">
              <a:extLst>
                <a:ext uri="{FF2B5EF4-FFF2-40B4-BE49-F238E27FC236}">
                  <a16:creationId xmlns:a16="http://schemas.microsoft.com/office/drawing/2014/main" id="{71261761-F990-43CC-844E-2C0A2477EF5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2" name="Freeform 54">
              <a:extLst>
                <a:ext uri="{FF2B5EF4-FFF2-40B4-BE49-F238E27FC236}">
                  <a16:creationId xmlns:a16="http://schemas.microsoft.com/office/drawing/2014/main" id="{D4D822F0-487A-41CD-89A2-BFEAF94DA3A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3" name="Freeform 55">
              <a:extLst>
                <a:ext uri="{FF2B5EF4-FFF2-40B4-BE49-F238E27FC236}">
                  <a16:creationId xmlns:a16="http://schemas.microsoft.com/office/drawing/2014/main" id="{64127AD4-1815-4284-AA88-8E4CBE2BEB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4" name="Freeform 56">
              <a:extLst>
                <a:ext uri="{FF2B5EF4-FFF2-40B4-BE49-F238E27FC236}">
                  <a16:creationId xmlns:a16="http://schemas.microsoft.com/office/drawing/2014/main" id="{BD21305C-D290-41CE-8BC3-99457C64FB1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5" name="Freeform 57">
              <a:extLst>
                <a:ext uri="{FF2B5EF4-FFF2-40B4-BE49-F238E27FC236}">
                  <a16:creationId xmlns:a16="http://schemas.microsoft.com/office/drawing/2014/main" id="{C54B15DF-E6D7-4531-BBF7-8FF9AA9A4B2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Freeform 58">
              <a:extLst>
                <a:ext uri="{FF2B5EF4-FFF2-40B4-BE49-F238E27FC236}">
                  <a16:creationId xmlns:a16="http://schemas.microsoft.com/office/drawing/2014/main" id="{4D304613-492C-427C-A02E-E05ACE6B32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59">
              <a:extLst>
                <a:ext uri="{FF2B5EF4-FFF2-40B4-BE49-F238E27FC236}">
                  <a16:creationId xmlns:a16="http://schemas.microsoft.com/office/drawing/2014/main" id="{52AED092-BCE9-47D3-8D39-F2C4684C61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60">
              <a:extLst>
                <a:ext uri="{FF2B5EF4-FFF2-40B4-BE49-F238E27FC236}">
                  <a16:creationId xmlns:a16="http://schemas.microsoft.com/office/drawing/2014/main" id="{E9BCC919-A30E-4FA5-91D6-D4CA02EF09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61">
              <a:extLst>
                <a:ext uri="{FF2B5EF4-FFF2-40B4-BE49-F238E27FC236}">
                  <a16:creationId xmlns:a16="http://schemas.microsoft.com/office/drawing/2014/main" id="{6CFE3E2A-8488-4AFD-ABAE-938C82F3797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62">
              <a:extLst>
                <a:ext uri="{FF2B5EF4-FFF2-40B4-BE49-F238E27FC236}">
                  <a16:creationId xmlns:a16="http://schemas.microsoft.com/office/drawing/2014/main" id="{AE6E86CC-9825-414A-B885-AD3D5F84D60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BABC578D-5081-452E-A28F-C835C1DA64A1}"/>
              </a:ext>
            </a:extLst>
          </p:cNvPr>
          <p:cNvSpPr/>
          <p:nvPr userDrawn="1"/>
        </p:nvSpPr>
        <p:spPr>
          <a:xfrm>
            <a:off x="6499358" y="-1"/>
            <a:ext cx="5704638" cy="6879660"/>
          </a:xfrm>
          <a:custGeom>
            <a:avLst/>
            <a:gdLst>
              <a:gd name="connsiteX0" fmla="*/ 1684339 w 5704638"/>
              <a:gd name="connsiteY0" fmla="*/ 0 h 6879660"/>
              <a:gd name="connsiteX1" fmla="*/ 5704638 w 5704638"/>
              <a:gd name="connsiteY1" fmla="*/ 0 h 6879660"/>
              <a:gd name="connsiteX2" fmla="*/ 5704638 w 5704638"/>
              <a:gd name="connsiteY2" fmla="*/ 6879660 h 6879660"/>
              <a:gd name="connsiteX3" fmla="*/ 1684339 w 5704638"/>
              <a:gd name="connsiteY3" fmla="*/ 6879660 h 6879660"/>
              <a:gd name="connsiteX4" fmla="*/ 0 w 5704638"/>
              <a:gd name="connsiteY4" fmla="*/ 6437231 h 687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4638" h="6879660">
                <a:moveTo>
                  <a:pt x="1684339" y="0"/>
                </a:moveTo>
                <a:lnTo>
                  <a:pt x="5704638" y="0"/>
                </a:lnTo>
                <a:lnTo>
                  <a:pt x="5704638" y="6879660"/>
                </a:lnTo>
                <a:lnTo>
                  <a:pt x="1684339" y="6879660"/>
                </a:lnTo>
                <a:lnTo>
                  <a:pt x="0" y="6437231"/>
                </a:lnTo>
                <a:close/>
              </a:path>
            </a:pathLst>
          </a:custGeo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39968" t="-3581" r="-35868" b="-8815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73" name="Text Placeholder 140">
            <a:extLst>
              <a:ext uri="{FF2B5EF4-FFF2-40B4-BE49-F238E27FC236}">
                <a16:creationId xmlns:a16="http://schemas.microsoft.com/office/drawing/2014/main" id="{06AF1983-185F-47DE-98ED-8E65C1C77DF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00062" y="5394937"/>
            <a:ext cx="4772203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66" name="Text Placeholder 135">
            <a:extLst>
              <a:ext uri="{FF2B5EF4-FFF2-40B4-BE49-F238E27FC236}">
                <a16:creationId xmlns:a16="http://schemas.microsoft.com/office/drawing/2014/main" id="{8D9D2841-CD85-42CB-9788-F269FA32FEC4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7255" y="5338960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361214058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11408407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309709862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8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13741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9001401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8" y="1532415"/>
            <a:ext cx="11408407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9324917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8" y="1532415"/>
            <a:ext cx="11408407" cy="4459189"/>
          </a:xfrm>
        </p:spPr>
        <p:txBody>
          <a:bodyPr numCol="3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3440542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and Presen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7559430" cy="592453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6447022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C0ED71-D102-4A47-8D49-527E513DAA18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7" name="Picture Placeholder 8">
            <a:extLst>
              <a:ext uri="{FF2B5EF4-FFF2-40B4-BE49-F238E27FC236}">
                <a16:creationId xmlns:a16="http://schemas.microsoft.com/office/drawing/2014/main" id="{2DF14112-10F2-4A1F-8E84-625C042A78AF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8136900" y="433468"/>
            <a:ext cx="3621629" cy="5739039"/>
          </a:xfrm>
          <a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 l="-25545" t="-2787" r="-25545" b="-2787"/>
            </a:stretch>
          </a:blip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image of presenter</a:t>
            </a:r>
          </a:p>
        </p:txBody>
      </p:sp>
      <p:sp>
        <p:nvSpPr>
          <p:cNvPr id="10" name="Media Placeholder 5">
            <a:extLst>
              <a:ext uri="{FF2B5EF4-FFF2-40B4-BE49-F238E27FC236}">
                <a16:creationId xmlns:a16="http://schemas.microsoft.com/office/drawing/2014/main" id="{D4618085-6A58-496C-A30D-555A1C153755}"/>
              </a:ext>
            </a:extLst>
          </p:cNvPr>
          <p:cNvSpPr>
            <a:spLocks noGrp="1"/>
          </p:cNvSpPr>
          <p:nvPr>
            <p:ph type="media" sz="quarter" idx="17" hasCustomPrompt="1"/>
          </p:nvPr>
        </p:nvSpPr>
        <p:spPr>
          <a:xfrm>
            <a:off x="433469" y="2124868"/>
            <a:ext cx="7442318" cy="4047639"/>
          </a:xfrm>
          <a:solidFill>
            <a:schemeClr val="bg1">
              <a:lumMod val="85000"/>
            </a:schemeClr>
          </a:solidFill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icon to add video 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48E018D-B91E-4FCF-8E3D-E1119B796B64}"/>
              </a:ext>
            </a:extLst>
          </p:cNvPr>
          <p:cNvSpPr>
            <a:spLocks noGrp="1"/>
          </p:cNvSpPr>
          <p:nvPr>
            <p:ph type="dt" sz="half" idx="18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674060-CB40-4866-BC46-412241E584C8}"/>
              </a:ext>
            </a:extLst>
          </p:cNvPr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37359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B-partn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Rectangle 70">
            <a:extLst>
              <a:ext uri="{FF2B5EF4-FFF2-40B4-BE49-F238E27FC236}">
                <a16:creationId xmlns:a16="http://schemas.microsoft.com/office/drawing/2014/main" id="{890DF213-662F-4F0F-AF3A-12E90D6AB403}"/>
              </a:ext>
            </a:extLst>
          </p:cNvPr>
          <p:cNvSpPr/>
          <p:nvPr userDrawn="1"/>
        </p:nvSpPr>
        <p:spPr>
          <a:xfrm>
            <a:off x="-1" y="-1"/>
            <a:ext cx="12204001" cy="68580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noProof="0"/>
          </a:p>
        </p:txBody>
      </p:sp>
      <p:sp>
        <p:nvSpPr>
          <p:cNvPr id="140" name="Subtitle 139">
            <a:extLst>
              <a:ext uri="{FF2B5EF4-FFF2-40B4-BE49-F238E27FC236}">
                <a16:creationId xmlns:a16="http://schemas.microsoft.com/office/drawing/2014/main" id="{1D7D280A-8F97-4666-B32E-23950B31DB3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500063" y="2487775"/>
            <a:ext cx="4772203" cy="2272930"/>
          </a:xfrm>
          <a:custGeom>
            <a:avLst/>
            <a:gdLst>
              <a:gd name="connsiteX0" fmla="*/ 0 w 4780344"/>
              <a:gd name="connsiteY0" fmla="*/ 0 h 3228280"/>
              <a:gd name="connsiteX1" fmla="*/ 4780344 w 4780344"/>
              <a:gd name="connsiteY1" fmla="*/ 0 h 3228280"/>
              <a:gd name="connsiteX2" fmla="*/ 4780344 w 4780344"/>
              <a:gd name="connsiteY2" fmla="*/ 3228280 h 3228280"/>
              <a:gd name="connsiteX3" fmla="*/ 0 w 4780344"/>
              <a:gd name="connsiteY3" fmla="*/ 3228280 h 3228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780344" h="3228280">
                <a:moveTo>
                  <a:pt x="0" y="0"/>
                </a:moveTo>
                <a:lnTo>
                  <a:pt x="4780344" y="0"/>
                </a:lnTo>
                <a:lnTo>
                  <a:pt x="4780344" y="3228280"/>
                </a:lnTo>
                <a:lnTo>
                  <a:pt x="0" y="3228280"/>
                </a:lnTo>
                <a:close/>
              </a:path>
            </a:pathLst>
          </a:custGeom>
          <a:noFill/>
        </p:spPr>
        <p:txBody>
          <a:bodyPr wrap="square" lIns="90000" tIns="90000" rIns="90000" bIns="90000" anchor="t" anchorCtr="0">
            <a:noAutofit/>
          </a:bodyPr>
          <a:lstStyle>
            <a:lvl1pPr marL="0" indent="0" algn="l">
              <a:spcAft>
                <a:spcPts val="600"/>
              </a:spcAft>
              <a:buNone/>
              <a:defRPr sz="3800" b="1">
                <a:solidFill>
                  <a:schemeClr val="tx2"/>
                </a:solidFill>
                <a:latin typeface="+mj-lt"/>
              </a:defRPr>
            </a:lvl1pPr>
            <a:lvl2pPr marL="0" indent="0" algn="l">
              <a:spcBef>
                <a:spcPts val="2400"/>
              </a:spcBef>
              <a:buNone/>
              <a:defRPr sz="2000" b="1">
                <a:solidFill>
                  <a:schemeClr val="accent2"/>
                </a:solidFill>
              </a:defRPr>
            </a:lvl2pPr>
            <a:lvl3pPr marL="0" indent="0" algn="l">
              <a:buNone/>
              <a:defRPr sz="1800">
                <a:solidFill>
                  <a:schemeClr val="accent2"/>
                </a:solidFill>
              </a:defRPr>
            </a:lvl3pPr>
            <a:lvl4pPr marL="0" indent="0" algn="l">
              <a:buNone/>
              <a:defRPr sz="1600" b="0"/>
            </a:lvl4pPr>
            <a:lvl5pPr marL="0" indent="0" algn="l">
              <a:buNone/>
              <a:defRPr sz="1600"/>
            </a:lvl5pPr>
            <a:lvl6pPr marL="0" indent="0" algn="l">
              <a:buNone/>
              <a:defRPr sz="1600"/>
            </a:lvl6pPr>
            <a:lvl7pPr marL="0" indent="0" algn="l">
              <a:buNone/>
              <a:defRPr sz="1600"/>
            </a:lvl7pPr>
            <a:lvl8pPr marL="0" indent="0" algn="l">
              <a:buNone/>
              <a:defRPr sz="1600"/>
            </a:lvl8pPr>
            <a:lvl9pPr marL="0" indent="0" algn="l">
              <a:buNone/>
              <a:defRPr sz="1600">
                <a:solidFill>
                  <a:schemeClr val="accent2"/>
                </a:solidFill>
              </a:defRPr>
            </a:lvl9pPr>
          </a:lstStyle>
          <a:p>
            <a:r>
              <a:rPr lang="en-AU" noProof="0" dirty="0"/>
              <a:t>Click to add title</a:t>
            </a:r>
          </a:p>
          <a:p>
            <a:pPr lvl="1"/>
            <a:r>
              <a:rPr lang="en-AU" noProof="0" dirty="0"/>
              <a:t>Two</a:t>
            </a:r>
          </a:p>
          <a:p>
            <a:pPr lvl="2"/>
            <a:r>
              <a:rPr lang="en-AU" noProof="0" dirty="0"/>
              <a:t>Three</a:t>
            </a:r>
          </a:p>
          <a:p>
            <a:pPr lvl="8"/>
            <a:r>
              <a:rPr lang="en-AU" noProof="0" dirty="0"/>
              <a:t>four</a:t>
            </a:r>
          </a:p>
        </p:txBody>
      </p:sp>
      <p:sp>
        <p:nvSpPr>
          <p:cNvPr id="10" name="Picture Placeholder 138">
            <a:extLst>
              <a:ext uri="{FF2B5EF4-FFF2-40B4-BE49-F238E27FC236}">
                <a16:creationId xmlns:a16="http://schemas.microsoft.com/office/drawing/2014/main" id="{D91BA0D4-62CE-4418-96F2-0B48EF32B9D3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272241" y="1030147"/>
            <a:ext cx="5919758" cy="5825419"/>
          </a:xfrm>
          <a:custGeom>
            <a:avLst/>
            <a:gdLst>
              <a:gd name="connsiteX0" fmla="*/ 5919758 w 5919758"/>
              <a:gd name="connsiteY0" fmla="*/ 0 h 5825419"/>
              <a:gd name="connsiteX1" fmla="*/ 5919758 w 5919758"/>
              <a:gd name="connsiteY1" fmla="*/ 5825419 h 5825419"/>
              <a:gd name="connsiteX2" fmla="*/ 1120273 w 5919758"/>
              <a:gd name="connsiteY2" fmla="*/ 5825419 h 5825419"/>
              <a:gd name="connsiteX3" fmla="*/ 0 w 5919758"/>
              <a:gd name="connsiteY3" fmla="*/ 1588036 h 582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19758" h="5825419">
                <a:moveTo>
                  <a:pt x="5919758" y="0"/>
                </a:moveTo>
                <a:lnTo>
                  <a:pt x="5919758" y="5825419"/>
                </a:lnTo>
                <a:lnTo>
                  <a:pt x="1120273" y="5825419"/>
                </a:lnTo>
                <a:lnTo>
                  <a:pt x="0" y="1588036"/>
                </a:lnTo>
                <a:close/>
              </a:path>
            </a:pathLst>
          </a:custGeom>
          <a:noFill/>
        </p:spPr>
        <p:txBody>
          <a:bodyPr wrap="square" lIns="576000" tIns="1728000" rIns="360000" bIns="360000">
            <a:noAutofit/>
          </a:bodyPr>
          <a:lstStyle>
            <a:lvl1pPr algn="l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noProof="0" dirty="0"/>
              <a:t>Click central icon to add picture or pattern</a:t>
            </a:r>
          </a:p>
        </p:txBody>
      </p:sp>
      <p:grpSp>
        <p:nvGrpSpPr>
          <p:cNvPr id="70" name="Group 4">
            <a:extLst>
              <a:ext uri="{FF2B5EF4-FFF2-40B4-BE49-F238E27FC236}">
                <a16:creationId xmlns:a16="http://schemas.microsoft.com/office/drawing/2014/main" id="{3AFBB0F5-5EB0-405F-9812-3F6111C207C6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607255" y="616633"/>
            <a:ext cx="1440000" cy="1443689"/>
            <a:chOff x="2864" y="1181"/>
            <a:chExt cx="1952" cy="1957"/>
          </a:xfrm>
        </p:grpSpPr>
        <p:sp>
          <p:nvSpPr>
            <p:cNvPr id="72" name="AutoShape 3">
              <a:extLst>
                <a:ext uri="{FF2B5EF4-FFF2-40B4-BE49-F238E27FC236}">
                  <a16:creationId xmlns:a16="http://schemas.microsoft.com/office/drawing/2014/main" id="{EE348DCA-F65E-472C-8E94-01A3FE818BC6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3" name="Rectangle 5">
              <a:extLst>
                <a:ext uri="{FF2B5EF4-FFF2-40B4-BE49-F238E27FC236}">
                  <a16:creationId xmlns:a16="http://schemas.microsoft.com/office/drawing/2014/main" id="{43ED83A1-CC4D-42EA-8ABE-37ED66A6485E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6" name="Freeform 6">
              <a:extLst>
                <a:ext uri="{FF2B5EF4-FFF2-40B4-BE49-F238E27FC236}">
                  <a16:creationId xmlns:a16="http://schemas.microsoft.com/office/drawing/2014/main" id="{C14D3AFF-4015-4ADB-AB21-B4EADD0CA39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7" name="Freeform 7">
              <a:extLst>
                <a:ext uri="{FF2B5EF4-FFF2-40B4-BE49-F238E27FC236}">
                  <a16:creationId xmlns:a16="http://schemas.microsoft.com/office/drawing/2014/main" id="{338B28A6-DBB6-499A-9175-D30CDBFB65D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8" name="Freeform 8">
              <a:extLst>
                <a:ext uri="{FF2B5EF4-FFF2-40B4-BE49-F238E27FC236}">
                  <a16:creationId xmlns:a16="http://schemas.microsoft.com/office/drawing/2014/main" id="{B4F42473-3AD2-48CF-9DF2-688A050792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79" name="Freeform 9">
              <a:extLst>
                <a:ext uri="{FF2B5EF4-FFF2-40B4-BE49-F238E27FC236}">
                  <a16:creationId xmlns:a16="http://schemas.microsoft.com/office/drawing/2014/main" id="{4CFCC169-6EE2-4286-8FE4-D99450A443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0" name="Freeform 10">
              <a:extLst>
                <a:ext uri="{FF2B5EF4-FFF2-40B4-BE49-F238E27FC236}">
                  <a16:creationId xmlns:a16="http://schemas.microsoft.com/office/drawing/2014/main" id="{9D240A6C-65D8-4404-BD21-34BFC830B9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1" name="Freeform 11">
              <a:extLst>
                <a:ext uri="{FF2B5EF4-FFF2-40B4-BE49-F238E27FC236}">
                  <a16:creationId xmlns:a16="http://schemas.microsoft.com/office/drawing/2014/main" id="{D2693798-E801-4A01-899D-3526F4E6792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2" name="Freeform 12">
              <a:extLst>
                <a:ext uri="{FF2B5EF4-FFF2-40B4-BE49-F238E27FC236}">
                  <a16:creationId xmlns:a16="http://schemas.microsoft.com/office/drawing/2014/main" id="{285079AC-870B-48A5-93B9-BCEBA2C149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3" name="Freeform 13">
              <a:extLst>
                <a:ext uri="{FF2B5EF4-FFF2-40B4-BE49-F238E27FC236}">
                  <a16:creationId xmlns:a16="http://schemas.microsoft.com/office/drawing/2014/main" id="{999F3F9A-C895-4189-8520-0793CCCD0BF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4" name="Freeform 14">
              <a:extLst>
                <a:ext uri="{FF2B5EF4-FFF2-40B4-BE49-F238E27FC236}">
                  <a16:creationId xmlns:a16="http://schemas.microsoft.com/office/drawing/2014/main" id="{5161D696-7B40-4240-8A0E-23B94BADBCD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5" name="Freeform 15">
              <a:extLst>
                <a:ext uri="{FF2B5EF4-FFF2-40B4-BE49-F238E27FC236}">
                  <a16:creationId xmlns:a16="http://schemas.microsoft.com/office/drawing/2014/main" id="{4C75893E-D358-44AC-A3CF-2EED9778A45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6" name="Freeform 16">
              <a:extLst>
                <a:ext uri="{FF2B5EF4-FFF2-40B4-BE49-F238E27FC236}">
                  <a16:creationId xmlns:a16="http://schemas.microsoft.com/office/drawing/2014/main" id="{7637E8F0-D81C-476F-8F8E-D9920CB899E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7" name="Freeform 17">
              <a:extLst>
                <a:ext uri="{FF2B5EF4-FFF2-40B4-BE49-F238E27FC236}">
                  <a16:creationId xmlns:a16="http://schemas.microsoft.com/office/drawing/2014/main" id="{871A423F-334B-41DD-AB12-69F4222E2B4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8" name="Freeform 18">
              <a:extLst>
                <a:ext uri="{FF2B5EF4-FFF2-40B4-BE49-F238E27FC236}">
                  <a16:creationId xmlns:a16="http://schemas.microsoft.com/office/drawing/2014/main" id="{F58C111E-E1E0-495A-B19E-19C23BC04A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89" name="Freeform 19">
              <a:extLst>
                <a:ext uri="{FF2B5EF4-FFF2-40B4-BE49-F238E27FC236}">
                  <a16:creationId xmlns:a16="http://schemas.microsoft.com/office/drawing/2014/main" id="{C13C60D4-33A1-4116-A310-C2D5DDC4EE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0" name="Freeform 20">
              <a:extLst>
                <a:ext uri="{FF2B5EF4-FFF2-40B4-BE49-F238E27FC236}">
                  <a16:creationId xmlns:a16="http://schemas.microsoft.com/office/drawing/2014/main" id="{A48538EB-0D4D-49B9-BDCF-9D922353F7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1" name="Rectangle 21">
              <a:extLst>
                <a:ext uri="{FF2B5EF4-FFF2-40B4-BE49-F238E27FC236}">
                  <a16:creationId xmlns:a16="http://schemas.microsoft.com/office/drawing/2014/main" id="{1487FAD7-88D3-4A87-99A7-7B072B555F45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2" name="Freeform 22">
              <a:extLst>
                <a:ext uri="{FF2B5EF4-FFF2-40B4-BE49-F238E27FC236}">
                  <a16:creationId xmlns:a16="http://schemas.microsoft.com/office/drawing/2014/main" id="{8914B577-98F3-43EF-BC4A-E7588E200C3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3" name="Freeform 23">
              <a:extLst>
                <a:ext uri="{FF2B5EF4-FFF2-40B4-BE49-F238E27FC236}">
                  <a16:creationId xmlns:a16="http://schemas.microsoft.com/office/drawing/2014/main" id="{B5308D54-22FE-4DA7-BC01-ED460072EFA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4" name="Freeform 24">
              <a:extLst>
                <a:ext uri="{FF2B5EF4-FFF2-40B4-BE49-F238E27FC236}">
                  <a16:creationId xmlns:a16="http://schemas.microsoft.com/office/drawing/2014/main" id="{3A60EE4F-D706-499A-8872-B156049D5B97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5" name="Freeform 25">
              <a:extLst>
                <a:ext uri="{FF2B5EF4-FFF2-40B4-BE49-F238E27FC236}">
                  <a16:creationId xmlns:a16="http://schemas.microsoft.com/office/drawing/2014/main" id="{3EAF6B99-79B4-43B1-842F-B1AFF0CC1E6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6" name="Freeform 26">
              <a:extLst>
                <a:ext uri="{FF2B5EF4-FFF2-40B4-BE49-F238E27FC236}">
                  <a16:creationId xmlns:a16="http://schemas.microsoft.com/office/drawing/2014/main" id="{6C79F926-94C7-4522-9614-397593F62EA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7" name="Freeform 27">
              <a:extLst>
                <a:ext uri="{FF2B5EF4-FFF2-40B4-BE49-F238E27FC236}">
                  <a16:creationId xmlns:a16="http://schemas.microsoft.com/office/drawing/2014/main" id="{FDD151CA-6BF4-4036-98ED-05B831B530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8" name="Freeform 28">
              <a:extLst>
                <a:ext uri="{FF2B5EF4-FFF2-40B4-BE49-F238E27FC236}">
                  <a16:creationId xmlns:a16="http://schemas.microsoft.com/office/drawing/2014/main" id="{AB448DEB-E490-4038-8414-1A68B9109CC0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99" name="Freeform 29">
              <a:extLst>
                <a:ext uri="{FF2B5EF4-FFF2-40B4-BE49-F238E27FC236}">
                  <a16:creationId xmlns:a16="http://schemas.microsoft.com/office/drawing/2014/main" id="{524059C3-D356-4C34-9C06-DD896588BF7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0" name="Freeform 30">
              <a:extLst>
                <a:ext uri="{FF2B5EF4-FFF2-40B4-BE49-F238E27FC236}">
                  <a16:creationId xmlns:a16="http://schemas.microsoft.com/office/drawing/2014/main" id="{247D07C2-EC7B-4730-92FA-6B8D84B80D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1" name="Freeform 31">
              <a:extLst>
                <a:ext uri="{FF2B5EF4-FFF2-40B4-BE49-F238E27FC236}">
                  <a16:creationId xmlns:a16="http://schemas.microsoft.com/office/drawing/2014/main" id="{5D6F08FA-2532-4558-9602-AF1744F99F1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2" name="Freeform 32">
              <a:extLst>
                <a:ext uri="{FF2B5EF4-FFF2-40B4-BE49-F238E27FC236}">
                  <a16:creationId xmlns:a16="http://schemas.microsoft.com/office/drawing/2014/main" id="{E685EBE7-869E-41B0-BCD8-FF537CBD5C59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3" name="Freeform 34">
              <a:extLst>
                <a:ext uri="{FF2B5EF4-FFF2-40B4-BE49-F238E27FC236}">
                  <a16:creationId xmlns:a16="http://schemas.microsoft.com/office/drawing/2014/main" id="{C3AB8B41-7BD9-44AA-B986-74D53C9AF3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4" name="Freeform 35">
              <a:extLst>
                <a:ext uri="{FF2B5EF4-FFF2-40B4-BE49-F238E27FC236}">
                  <a16:creationId xmlns:a16="http://schemas.microsoft.com/office/drawing/2014/main" id="{EDE8817E-73C2-4561-8428-03CCAFF40CF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5" name="Freeform 36">
              <a:extLst>
                <a:ext uri="{FF2B5EF4-FFF2-40B4-BE49-F238E27FC236}">
                  <a16:creationId xmlns:a16="http://schemas.microsoft.com/office/drawing/2014/main" id="{AF8224B5-9A1C-4DFC-9A81-E5FD62FB564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6" name="Freeform 37">
              <a:extLst>
                <a:ext uri="{FF2B5EF4-FFF2-40B4-BE49-F238E27FC236}">
                  <a16:creationId xmlns:a16="http://schemas.microsoft.com/office/drawing/2014/main" id="{1C2A9587-67A6-4716-977B-862BFA82E6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7" name="Freeform 38">
              <a:extLst>
                <a:ext uri="{FF2B5EF4-FFF2-40B4-BE49-F238E27FC236}">
                  <a16:creationId xmlns:a16="http://schemas.microsoft.com/office/drawing/2014/main" id="{495A0897-65A5-4410-A4A7-BD794D83CDC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8" name="Freeform 39">
              <a:extLst>
                <a:ext uri="{FF2B5EF4-FFF2-40B4-BE49-F238E27FC236}">
                  <a16:creationId xmlns:a16="http://schemas.microsoft.com/office/drawing/2014/main" id="{7E97296E-EB49-46E9-8E93-4AA5F3E541C7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09" name="Freeform 40">
              <a:extLst>
                <a:ext uri="{FF2B5EF4-FFF2-40B4-BE49-F238E27FC236}">
                  <a16:creationId xmlns:a16="http://schemas.microsoft.com/office/drawing/2014/main" id="{2F3461FC-DD4F-4CA4-B2A8-7F4F566F61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0" name="Freeform 41">
              <a:extLst>
                <a:ext uri="{FF2B5EF4-FFF2-40B4-BE49-F238E27FC236}">
                  <a16:creationId xmlns:a16="http://schemas.microsoft.com/office/drawing/2014/main" id="{8908A0F4-A93F-4BE5-8463-B36A8039B58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1" name="Freeform 42">
              <a:extLst>
                <a:ext uri="{FF2B5EF4-FFF2-40B4-BE49-F238E27FC236}">
                  <a16:creationId xmlns:a16="http://schemas.microsoft.com/office/drawing/2014/main" id="{24D30A92-E7FF-424A-B0A9-AC7FE32E770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2" name="Freeform 43">
              <a:extLst>
                <a:ext uri="{FF2B5EF4-FFF2-40B4-BE49-F238E27FC236}">
                  <a16:creationId xmlns:a16="http://schemas.microsoft.com/office/drawing/2014/main" id="{B2A95380-ABEE-40CA-BBE5-1E3411D8CDE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3" name="Freeform 44">
              <a:extLst>
                <a:ext uri="{FF2B5EF4-FFF2-40B4-BE49-F238E27FC236}">
                  <a16:creationId xmlns:a16="http://schemas.microsoft.com/office/drawing/2014/main" id="{25364CF1-47E1-42AA-B408-1241E63E8C4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4" name="Freeform 45">
              <a:extLst>
                <a:ext uri="{FF2B5EF4-FFF2-40B4-BE49-F238E27FC236}">
                  <a16:creationId xmlns:a16="http://schemas.microsoft.com/office/drawing/2014/main" id="{722A9A6F-E73A-4E34-A53F-A559E043C3E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5" name="Freeform 46">
              <a:extLst>
                <a:ext uri="{FF2B5EF4-FFF2-40B4-BE49-F238E27FC236}">
                  <a16:creationId xmlns:a16="http://schemas.microsoft.com/office/drawing/2014/main" id="{7DC776F1-D1BF-4756-9B11-A3922DD28A5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6" name="Freeform 47">
              <a:extLst>
                <a:ext uri="{FF2B5EF4-FFF2-40B4-BE49-F238E27FC236}">
                  <a16:creationId xmlns:a16="http://schemas.microsoft.com/office/drawing/2014/main" id="{F702349C-C6E4-46A5-8802-BB88DD4BE29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7" name="Freeform 48">
              <a:extLst>
                <a:ext uri="{FF2B5EF4-FFF2-40B4-BE49-F238E27FC236}">
                  <a16:creationId xmlns:a16="http://schemas.microsoft.com/office/drawing/2014/main" id="{346BC6D5-9E5A-4B92-9611-F9D07EF4852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8" name="Freeform 49">
              <a:extLst>
                <a:ext uri="{FF2B5EF4-FFF2-40B4-BE49-F238E27FC236}">
                  <a16:creationId xmlns:a16="http://schemas.microsoft.com/office/drawing/2014/main" id="{2A9DF814-73D8-4894-8B96-23B40E6E908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19" name="Freeform 50">
              <a:extLst>
                <a:ext uri="{FF2B5EF4-FFF2-40B4-BE49-F238E27FC236}">
                  <a16:creationId xmlns:a16="http://schemas.microsoft.com/office/drawing/2014/main" id="{58C1703B-88EC-4C9F-B827-837D126B61D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0" name="Freeform 51">
              <a:extLst>
                <a:ext uri="{FF2B5EF4-FFF2-40B4-BE49-F238E27FC236}">
                  <a16:creationId xmlns:a16="http://schemas.microsoft.com/office/drawing/2014/main" id="{7589E396-ADCF-4596-8DE4-4379AFCE7E2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1" name="Freeform 52">
              <a:extLst>
                <a:ext uri="{FF2B5EF4-FFF2-40B4-BE49-F238E27FC236}">
                  <a16:creationId xmlns:a16="http://schemas.microsoft.com/office/drawing/2014/main" id="{C49FDA79-CF20-4CA4-9EC3-273E88B10C6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2" name="Freeform 53">
              <a:extLst>
                <a:ext uri="{FF2B5EF4-FFF2-40B4-BE49-F238E27FC236}">
                  <a16:creationId xmlns:a16="http://schemas.microsoft.com/office/drawing/2014/main" id="{EAF66CB7-8F32-4F0C-B5A2-11A6143DA74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3" name="Freeform 54">
              <a:extLst>
                <a:ext uri="{FF2B5EF4-FFF2-40B4-BE49-F238E27FC236}">
                  <a16:creationId xmlns:a16="http://schemas.microsoft.com/office/drawing/2014/main" id="{DD4F44F0-927E-4351-9C37-2EE63B71F0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4" name="Freeform 55">
              <a:extLst>
                <a:ext uri="{FF2B5EF4-FFF2-40B4-BE49-F238E27FC236}">
                  <a16:creationId xmlns:a16="http://schemas.microsoft.com/office/drawing/2014/main" id="{92AC303A-678D-4707-A16F-2DA1A07D9D6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5" name="Freeform 56">
              <a:extLst>
                <a:ext uri="{FF2B5EF4-FFF2-40B4-BE49-F238E27FC236}">
                  <a16:creationId xmlns:a16="http://schemas.microsoft.com/office/drawing/2014/main" id="{4BCFC9F6-3BBE-4394-851E-3738C7D6EB4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6" name="Freeform 57">
              <a:extLst>
                <a:ext uri="{FF2B5EF4-FFF2-40B4-BE49-F238E27FC236}">
                  <a16:creationId xmlns:a16="http://schemas.microsoft.com/office/drawing/2014/main" id="{D4997C90-4986-45C1-9DAC-A5D26B02F3B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7" name="Freeform 58">
              <a:extLst>
                <a:ext uri="{FF2B5EF4-FFF2-40B4-BE49-F238E27FC236}">
                  <a16:creationId xmlns:a16="http://schemas.microsoft.com/office/drawing/2014/main" id="{ACC13E25-4EE3-4A63-B0AF-2162BB78ECB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8" name="Freeform 59">
              <a:extLst>
                <a:ext uri="{FF2B5EF4-FFF2-40B4-BE49-F238E27FC236}">
                  <a16:creationId xmlns:a16="http://schemas.microsoft.com/office/drawing/2014/main" id="{87AA0A80-577E-43A6-B738-0BAFE7F7B4E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29" name="Freeform 60">
              <a:extLst>
                <a:ext uri="{FF2B5EF4-FFF2-40B4-BE49-F238E27FC236}">
                  <a16:creationId xmlns:a16="http://schemas.microsoft.com/office/drawing/2014/main" id="{3DBFF628-46A4-41BD-9FA9-3D4418E866E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0" name="Freeform 61">
              <a:extLst>
                <a:ext uri="{FF2B5EF4-FFF2-40B4-BE49-F238E27FC236}">
                  <a16:creationId xmlns:a16="http://schemas.microsoft.com/office/drawing/2014/main" id="{D6413240-42B4-45DB-BBA2-56A1CDBD3C5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31" name="Freeform 62">
              <a:extLst>
                <a:ext uri="{FF2B5EF4-FFF2-40B4-BE49-F238E27FC236}">
                  <a16:creationId xmlns:a16="http://schemas.microsoft.com/office/drawing/2014/main" id="{8AAB2B20-3978-4858-9836-C1351201A6F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  <p:sp>
        <p:nvSpPr>
          <p:cNvPr id="66" name="Picture Placeholder 2">
            <a:extLst>
              <a:ext uri="{FF2B5EF4-FFF2-40B4-BE49-F238E27FC236}">
                <a16:creationId xmlns:a16="http://schemas.microsoft.com/office/drawing/2014/main" id="{A60525C7-BF5C-4763-BFD2-4489EB5B78B7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500062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7" name="Picture Placeholder 2">
            <a:extLst>
              <a:ext uri="{FF2B5EF4-FFF2-40B4-BE49-F238E27FC236}">
                <a16:creationId xmlns:a16="http://schemas.microsoft.com/office/drawing/2014/main" id="{2B0AC9A8-08B7-4674-84A9-EE81504DB88C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2601859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68" name="Picture Placeholder 2">
            <a:extLst>
              <a:ext uri="{FF2B5EF4-FFF2-40B4-BE49-F238E27FC236}">
                <a16:creationId xmlns:a16="http://schemas.microsoft.com/office/drawing/2014/main" id="{05998953-BBE0-4246-B9BC-50453554F00A}"/>
              </a:ext>
            </a:extLst>
          </p:cNvPr>
          <p:cNvSpPr>
            <a:spLocks noGrp="1"/>
          </p:cNvSpPr>
          <p:nvPr>
            <p:ph type="pic" sz="quarter" idx="20" hasCustomPrompt="1"/>
          </p:nvPr>
        </p:nvSpPr>
        <p:spPr>
          <a:xfrm>
            <a:off x="4703656" y="5410200"/>
            <a:ext cx="1939655" cy="923925"/>
          </a:xfrm>
        </p:spPr>
        <p:txBody>
          <a:bodyPr/>
          <a:lstStyle>
            <a:lvl1pPr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r>
              <a:rPr lang="en-AU" dirty="0"/>
              <a:t>Click to add partner logos</a:t>
            </a:r>
          </a:p>
        </p:txBody>
      </p:sp>
      <p:sp>
        <p:nvSpPr>
          <p:cNvPr id="132" name="Text Placeholder 140">
            <a:extLst>
              <a:ext uri="{FF2B5EF4-FFF2-40B4-BE49-F238E27FC236}">
                <a16:creationId xmlns:a16="http://schemas.microsoft.com/office/drawing/2014/main" id="{CF59814C-B444-4ECE-A32B-683E53AD205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494666" y="686883"/>
            <a:ext cx="3776837" cy="707231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spcAft>
                <a:spcPts val="600"/>
              </a:spcAft>
              <a:defRPr sz="1600" b="1">
                <a:solidFill>
                  <a:schemeClr val="tx2"/>
                </a:solidFill>
              </a:defRPr>
            </a:lvl1pPr>
            <a:lvl2pPr marL="0" indent="0">
              <a:spcBef>
                <a:spcPts val="0"/>
              </a:spcBef>
              <a:buNone/>
              <a:defRPr sz="1600">
                <a:solidFill>
                  <a:schemeClr val="tx2"/>
                </a:solidFill>
              </a:defRPr>
            </a:lvl2pPr>
            <a:lvl3pPr marL="0" indent="0">
              <a:spcBef>
                <a:spcPts val="0"/>
              </a:spcBef>
              <a:buNone/>
              <a:defRPr sz="1600" b="0">
                <a:solidFill>
                  <a:schemeClr val="tx2"/>
                </a:solidFill>
              </a:defRPr>
            </a:lvl3pPr>
            <a:lvl4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4pPr>
            <a:lvl5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5pPr>
            <a:lvl6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6pPr>
            <a:lvl7pPr>
              <a:spcBef>
                <a:spcPts val="0"/>
              </a:spcBef>
              <a:defRPr sz="1600" b="0">
                <a:solidFill>
                  <a:schemeClr val="tx2"/>
                </a:solidFill>
              </a:defRPr>
            </a:lvl7pPr>
            <a:lvl8pPr>
              <a:spcBef>
                <a:spcPts val="0"/>
              </a:spcBef>
              <a:defRPr sz="1600">
                <a:solidFill>
                  <a:schemeClr val="tx2"/>
                </a:solidFill>
              </a:defRPr>
            </a:lvl8pPr>
            <a:lvl9pPr>
              <a:spcBef>
                <a:spcPts val="0"/>
              </a:spcBef>
              <a:defRPr sz="16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Click to add Identifier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74" name="Text Placeholder 135">
            <a:extLst>
              <a:ext uri="{FF2B5EF4-FFF2-40B4-BE49-F238E27FC236}">
                <a16:creationId xmlns:a16="http://schemas.microsoft.com/office/drawing/2014/main" id="{4AA778C4-F038-4603-85A2-34141147C14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2601859" y="630906"/>
            <a:ext cx="288000" cy="10800"/>
          </a:xfrm>
          <a:solidFill>
            <a:schemeClr val="tx2"/>
          </a:solidFill>
        </p:spPr>
        <p:txBody>
          <a:bodyPr>
            <a:noAutofit/>
          </a:bodyPr>
          <a:lstStyle>
            <a:lvl1pPr>
              <a:defRPr sz="200">
                <a:solidFill>
                  <a:schemeClr val="accent2">
                    <a:alpha val="0"/>
                  </a:schemeClr>
                </a:solidFill>
              </a:defRPr>
            </a:lvl1pPr>
            <a:lvl2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2pPr>
            <a:lvl3pPr marL="0" indent="0">
              <a:defRPr sz="200">
                <a:solidFill>
                  <a:schemeClr val="accent2">
                    <a:alpha val="0"/>
                  </a:schemeClr>
                </a:solidFill>
              </a:defRPr>
            </a:lvl3pPr>
            <a:lvl4pPr>
              <a:defRPr sz="200">
                <a:solidFill>
                  <a:schemeClr val="accent2">
                    <a:alpha val="0"/>
                  </a:schemeClr>
                </a:solidFill>
              </a:defRPr>
            </a:lvl4pPr>
            <a:lvl5pPr>
              <a:defRPr sz="200">
                <a:solidFill>
                  <a:schemeClr val="tx2">
                    <a:alpha val="0"/>
                  </a:schemeClr>
                </a:solidFill>
              </a:defRPr>
            </a:lvl5pPr>
            <a:lvl6pPr>
              <a:defRPr sz="200">
                <a:solidFill>
                  <a:schemeClr val="tx2">
                    <a:alpha val="0"/>
                  </a:schemeClr>
                </a:solidFill>
              </a:defRPr>
            </a:lvl6pPr>
            <a:lvl7pPr>
              <a:defRPr sz="200">
                <a:solidFill>
                  <a:schemeClr val="tx2">
                    <a:alpha val="0"/>
                  </a:schemeClr>
                </a:solidFill>
              </a:defRPr>
            </a:lvl7pPr>
            <a:lvl8pPr>
              <a:defRPr sz="200">
                <a:solidFill>
                  <a:schemeClr val="tx2">
                    <a:alpha val="0"/>
                  </a:schemeClr>
                </a:solidFill>
              </a:defRPr>
            </a:lvl8pPr>
            <a:lvl9pPr>
              <a:defRPr sz="200">
                <a:solidFill>
                  <a:schemeClr val="tx2">
                    <a:alpha val="0"/>
                  </a:schemeClr>
                </a:solidFill>
              </a:defRPr>
            </a:lvl9pPr>
          </a:lstStyle>
          <a:p>
            <a:pPr lvl="0"/>
            <a:r>
              <a:rPr lang="en-AU" noProof="0" dirty="0"/>
              <a:t>    1</a:t>
            </a:r>
          </a:p>
          <a:p>
            <a:pPr lvl="1"/>
            <a:r>
              <a:rPr lang="en-AU" noProof="0" dirty="0"/>
              <a:t>2</a:t>
            </a:r>
          </a:p>
          <a:p>
            <a:pPr lvl="2"/>
            <a:r>
              <a:rPr lang="en-AU" noProof="0" dirty="0"/>
              <a:t>3</a:t>
            </a:r>
          </a:p>
          <a:p>
            <a:pPr lvl="3"/>
            <a:r>
              <a:rPr lang="en-AU" noProof="0" dirty="0"/>
              <a:t>4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   </a:t>
            </a:r>
          </a:p>
        </p:txBody>
      </p:sp>
    </p:spTree>
    <p:extLst>
      <p:ext uri="{BB962C8B-B14F-4D97-AF65-F5344CB8AC3E}">
        <p14:creationId xmlns:p14="http://schemas.microsoft.com/office/powerpoint/2010/main" val="2522916614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929159" y="433469"/>
            <a:ext cx="4829371" cy="573903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9D51BC2A-07E6-4F57-A3D0-BC904E276A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4B5C923-130F-4CE2-B289-D278C823149A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2AA6262-DA14-43FE-B7AA-479C75CB9FFA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F1FC4A-C989-4916-B28D-469943DEEFD4}"/>
              </a:ext>
            </a:extLst>
          </p:cNvPr>
          <p:cNvSpPr>
            <a:spLocks noGrp="1"/>
          </p:cNvSpPr>
          <p:nvPr>
            <p:ph type="sldNum" sz="quarter" idx="1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74628951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wo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3894165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CEFDF54-79BF-4A62-9A89-30BB4DEA2C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4BF7CC0-017F-45FE-92AB-638C82778A1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D5D96E0D-0308-450C-A1B8-18356D2C1715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929160" y="433470"/>
            <a:ext cx="4829370" cy="278970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84117D5A-86B7-4AD4-AEA3-09FD38F3CFB8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AF26E98-E7B3-401C-BBD3-44AED288710C}"/>
              </a:ext>
            </a:extLst>
          </p:cNvPr>
          <p:cNvSpPr>
            <a:spLocks noGrp="1"/>
          </p:cNvSpPr>
          <p:nvPr>
            <p:ph type="dt" sz="half" idx="25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353FC3F-C9AF-4833-9D51-51399AED9176}"/>
              </a:ext>
            </a:extLst>
          </p:cNvPr>
          <p:cNvSpPr>
            <a:spLocks noGrp="1"/>
          </p:cNvSpPr>
          <p:nvPr>
            <p:ph type="sldNum" sz="quarter" idx="26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410239736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2A715146-2554-48EE-B19F-EB08682D4D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A04E8-A36A-4835-AEDD-DEE7F9EE0FA4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1" name="Picture Placeholder 8">
            <a:extLst>
              <a:ext uri="{FF2B5EF4-FFF2-40B4-BE49-F238E27FC236}">
                <a16:creationId xmlns:a16="http://schemas.microsoft.com/office/drawing/2014/main" id="{2EBC3B63-F8E6-4CD5-A3CE-0A68BD6D24E9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" name="Picture Placeholder 8">
            <a:extLst>
              <a:ext uri="{FF2B5EF4-FFF2-40B4-BE49-F238E27FC236}">
                <a16:creationId xmlns:a16="http://schemas.microsoft.com/office/drawing/2014/main" id="{E739982C-B3F1-49FA-A015-50C5BA9FD40B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3" name="Picture Placeholder 8">
            <a:extLst>
              <a:ext uri="{FF2B5EF4-FFF2-40B4-BE49-F238E27FC236}">
                <a16:creationId xmlns:a16="http://schemas.microsoft.com/office/drawing/2014/main" id="{31841E0A-6DB9-42D0-BD80-57DE7F80C2ED}"/>
              </a:ext>
            </a:extLst>
          </p:cNvPr>
          <p:cNvSpPr>
            <a:spLocks noGrp="1"/>
          </p:cNvSpPr>
          <p:nvPr>
            <p:ph type="pic" sz="quarter" idx="26"/>
          </p:nvPr>
        </p:nvSpPr>
        <p:spPr>
          <a:xfrm>
            <a:off x="9465648" y="433469"/>
            <a:ext cx="2292882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D3F4A80-45A0-4953-8364-5BB35BEE19EA}"/>
              </a:ext>
            </a:extLst>
          </p:cNvPr>
          <p:cNvSpPr>
            <a:spLocks noGrp="1"/>
          </p:cNvSpPr>
          <p:nvPr>
            <p:ph type="dt" sz="half" idx="27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49BD119-1E9F-42C8-BBE3-BA1D5B3AB4DB}"/>
              </a:ext>
            </a:extLst>
          </p:cNvPr>
          <p:cNvSpPr>
            <a:spLocks noGrp="1"/>
          </p:cNvSpPr>
          <p:nvPr>
            <p:ph type="sldNum" sz="quarter" idx="28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22627533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and four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9" y="1532415"/>
            <a:ext cx="6326668" cy="4459190"/>
          </a:xfrm>
        </p:spPr>
        <p:txBody>
          <a:bodyPr numCol="1" spcCol="360000"/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AB543F44-FB67-4998-BE74-154B2E10790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5214261" cy="887360"/>
          </a:xfrm>
        </p:spPr>
        <p:txBody>
          <a:bodyPr/>
          <a:lstStyle/>
          <a:p>
            <a:r>
              <a:rPr lang="en-US" dirty="0"/>
              <a:t>Click to edit Master title style</a:t>
            </a:r>
            <a:endParaRPr lang="en-AU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FCC5649-0B68-4930-83FB-57F771940674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/>
        <p:txBody>
          <a:bodyPr/>
          <a:lstStyle/>
          <a:p>
            <a:endParaRPr lang="en-AU" noProof="0" dirty="0"/>
          </a:p>
        </p:txBody>
      </p:sp>
      <p:sp>
        <p:nvSpPr>
          <p:cNvPr id="16" name="Picture Placeholder 8">
            <a:extLst>
              <a:ext uri="{FF2B5EF4-FFF2-40B4-BE49-F238E27FC236}">
                <a16:creationId xmlns:a16="http://schemas.microsoft.com/office/drawing/2014/main" id="{1A6C2717-A40C-4B91-A59E-476ABCBFA49D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6929159" y="3385373"/>
            <a:ext cx="4829371" cy="2787128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7" name="Picture Placeholder 8">
            <a:extLst>
              <a:ext uri="{FF2B5EF4-FFF2-40B4-BE49-F238E27FC236}">
                <a16:creationId xmlns:a16="http://schemas.microsoft.com/office/drawing/2014/main" id="{E5CE3F13-4F10-496E-9AF5-EB9AD5EEB8CD}"/>
              </a:ext>
            </a:extLst>
          </p:cNvPr>
          <p:cNvSpPr>
            <a:spLocks noGrp="1"/>
          </p:cNvSpPr>
          <p:nvPr>
            <p:ph type="pic" sz="quarter" idx="25"/>
          </p:nvPr>
        </p:nvSpPr>
        <p:spPr>
          <a:xfrm>
            <a:off x="6929160" y="433469"/>
            <a:ext cx="2340000" cy="278970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8" name="Picture Placeholder 8">
            <a:extLst>
              <a:ext uri="{FF2B5EF4-FFF2-40B4-BE49-F238E27FC236}">
                <a16:creationId xmlns:a16="http://schemas.microsoft.com/office/drawing/2014/main" id="{4F400719-C365-4225-A532-5F986A18ECA4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456458" y="433469"/>
            <a:ext cx="2302072" cy="1331839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9" name="Picture Placeholder 8">
            <a:extLst>
              <a:ext uri="{FF2B5EF4-FFF2-40B4-BE49-F238E27FC236}">
                <a16:creationId xmlns:a16="http://schemas.microsoft.com/office/drawing/2014/main" id="{2B1DF00D-30B2-490C-B3B2-6E92730487D7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56458" y="1953366"/>
            <a:ext cx="2302072" cy="1273502"/>
          </a:xfrm>
          <a:solidFill>
            <a:schemeClr val="bg1">
              <a:lumMod val="85000"/>
            </a:schemeClr>
          </a:solidFill>
        </p:spPr>
        <p:txBody>
          <a:bodyPr>
            <a:normAutofit/>
          </a:bodyPr>
          <a:lstStyle>
            <a:lvl1pPr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AADCC63-20FE-4D59-BB93-369A8D612D40}"/>
              </a:ext>
            </a:extLst>
          </p:cNvPr>
          <p:cNvSpPr>
            <a:spLocks noGrp="1"/>
          </p:cNvSpPr>
          <p:nvPr>
            <p:ph type="dt" sz="half" idx="26"/>
          </p:nvPr>
        </p:nvSpPr>
        <p:spPr/>
        <p:txBody>
          <a:bodyPr/>
          <a:lstStyle/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4F80D9D-A3A2-4222-913D-0FD981A9D57E}"/>
              </a:ext>
            </a:extLst>
          </p:cNvPr>
          <p:cNvSpPr>
            <a:spLocks noGrp="1"/>
          </p:cNvSpPr>
          <p:nvPr>
            <p:ph type="sldNum" sz="quarter" idx="27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310901255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752293B1-CA6A-4F4E-91FF-99F08DA2149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33470" y="433470"/>
            <a:ext cx="11325062" cy="5991061"/>
          </a:xfrm>
          <a:solidFill>
            <a:schemeClr val="bg1">
              <a:lumMod val="85000"/>
            </a:schemeClr>
          </a:solidFill>
        </p:spPr>
        <p:txBody>
          <a:bodyPr lIns="936000" tIns="180000" rIns="180000" bIns="180000">
            <a:normAutofit/>
          </a:bodyPr>
          <a:lstStyle>
            <a:lvl1pPr algn="l" rtl="0">
              <a:defRPr sz="16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endParaRPr lang="en-AU"/>
          </a:p>
        </p:txBody>
      </p:sp>
      <p:sp>
        <p:nvSpPr>
          <p:cNvPr id="128" name="Text Placeholder 135">
            <a:extLst>
              <a:ext uri="{FF2B5EF4-FFF2-40B4-BE49-F238E27FC236}">
                <a16:creationId xmlns:a16="http://schemas.microsoft.com/office/drawing/2014/main" id="{0C3C7B2F-708A-4AE4-81D4-A81DA4A14F4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433470" y="433470"/>
            <a:ext cx="720000" cy="720000"/>
          </a:xfrm>
          <a:blipFill dpi="0"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>
              <a:defRPr sz="200">
                <a:solidFill>
                  <a:schemeClr val="tx2"/>
                </a:solidFill>
              </a:defRPr>
            </a:lvl1pPr>
            <a:lvl2pPr marL="0" indent="0">
              <a:defRPr sz="200">
                <a:solidFill>
                  <a:schemeClr val="tx2"/>
                </a:solidFill>
              </a:defRPr>
            </a:lvl2pPr>
            <a:lvl3pPr marL="0" indent="0">
              <a:defRPr sz="200">
                <a:solidFill>
                  <a:schemeClr val="tx2"/>
                </a:solidFill>
              </a:defRPr>
            </a:lvl3pPr>
            <a:lvl4pPr>
              <a:defRPr sz="200">
                <a:solidFill>
                  <a:schemeClr val="tx2"/>
                </a:solidFill>
              </a:defRPr>
            </a:lvl4pPr>
            <a:lvl5pPr>
              <a:defRPr sz="200">
                <a:solidFill>
                  <a:schemeClr val="tx2"/>
                </a:solidFill>
              </a:defRPr>
            </a:lvl5pPr>
            <a:lvl6pPr>
              <a:defRPr sz="200">
                <a:solidFill>
                  <a:schemeClr val="tx2"/>
                </a:solidFill>
              </a:defRPr>
            </a:lvl6pPr>
            <a:lvl7pPr>
              <a:defRPr sz="200">
                <a:solidFill>
                  <a:schemeClr val="tx2"/>
                </a:solidFill>
              </a:defRPr>
            </a:lvl7pPr>
            <a:lvl8pPr>
              <a:defRPr sz="200">
                <a:solidFill>
                  <a:schemeClr val="tx2"/>
                </a:solidFill>
              </a:defRPr>
            </a:lvl8pPr>
            <a:lvl9pPr>
              <a:defRPr sz="2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/>
              <a:t>       </a:t>
            </a:r>
          </a:p>
        </p:txBody>
      </p:sp>
      <p:sp>
        <p:nvSpPr>
          <p:cNvPr id="129" name="Text Placeholder 140">
            <a:extLst>
              <a:ext uri="{FF2B5EF4-FFF2-40B4-BE49-F238E27FC236}">
                <a16:creationId xmlns:a16="http://schemas.microsoft.com/office/drawing/2014/main" id="{74E4AFED-1C0E-4349-B4D8-5619735862F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3784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bg1"/>
                </a:solidFill>
              </a:defRPr>
            </a:lvl1pPr>
            <a:lvl2pPr marL="0" indent="0">
              <a:buNone/>
              <a:defRPr sz="2000">
                <a:solidFill>
                  <a:schemeClr val="bg1"/>
                </a:solidFill>
              </a:defRPr>
            </a:lvl2pPr>
            <a:lvl3pPr marL="0" indent="0">
              <a:buNone/>
              <a:defRPr sz="2000" b="0">
                <a:solidFill>
                  <a:schemeClr val="bg1"/>
                </a:solidFill>
              </a:defRPr>
            </a:lvl3pPr>
            <a:lvl4pPr>
              <a:defRPr sz="2000" b="0">
                <a:solidFill>
                  <a:schemeClr val="bg1"/>
                </a:solidFill>
              </a:defRPr>
            </a:lvl4pPr>
            <a:lvl5pPr>
              <a:defRPr sz="2000" b="0">
                <a:solidFill>
                  <a:schemeClr val="bg1"/>
                </a:solidFill>
              </a:defRPr>
            </a:lvl5pPr>
            <a:lvl6pPr>
              <a:defRPr sz="2000" b="0">
                <a:solidFill>
                  <a:schemeClr val="bg1"/>
                </a:solidFill>
              </a:defRPr>
            </a:lvl6pPr>
            <a:lvl7pPr>
              <a:defRPr sz="2000" b="0">
                <a:solidFill>
                  <a:schemeClr val="bg1"/>
                </a:solidFill>
              </a:defRPr>
            </a:lvl7pPr>
            <a:lvl8pPr>
              <a:defRPr sz="2000">
                <a:solidFill>
                  <a:schemeClr val="bg1"/>
                </a:solidFill>
              </a:defRPr>
            </a:lvl8pPr>
            <a:lvl9pPr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AU" noProof="0" dirty="0"/>
              <a:t>Use this for dark images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  <p:sp>
        <p:nvSpPr>
          <p:cNvPr id="131" name="Text Placeholder 140">
            <a:extLst>
              <a:ext uri="{FF2B5EF4-FFF2-40B4-BE49-F238E27FC236}">
                <a16:creationId xmlns:a16="http://schemas.microsoft.com/office/drawing/2014/main" id="{3990CB9E-67EF-4DD1-AF68-044AF2AC02B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945656" y="2007045"/>
            <a:ext cx="2965787" cy="826466"/>
          </a:xfrm>
        </p:spPr>
        <p:txBody>
          <a:bodyPr/>
          <a:lstStyle>
            <a:lvl1pPr>
              <a:spcBef>
                <a:spcPts val="500"/>
              </a:spcBef>
              <a:defRPr b="1">
                <a:solidFill>
                  <a:schemeClr val="tx2"/>
                </a:solidFill>
              </a:defRPr>
            </a:lvl1pPr>
            <a:lvl2pPr marL="0" indent="0">
              <a:buNone/>
              <a:defRPr sz="2000">
                <a:solidFill>
                  <a:schemeClr val="tx2"/>
                </a:solidFill>
              </a:defRPr>
            </a:lvl2pPr>
            <a:lvl3pPr marL="0" indent="0">
              <a:buNone/>
              <a:defRPr sz="2000" b="0">
                <a:solidFill>
                  <a:schemeClr val="tx2"/>
                </a:solidFill>
              </a:defRPr>
            </a:lvl3pPr>
            <a:lvl4pPr>
              <a:defRPr sz="2000" b="0">
                <a:solidFill>
                  <a:schemeClr val="tx2"/>
                </a:solidFill>
              </a:defRPr>
            </a:lvl4pPr>
            <a:lvl5pPr>
              <a:defRPr sz="2000" b="0">
                <a:solidFill>
                  <a:schemeClr val="tx2"/>
                </a:solidFill>
              </a:defRPr>
            </a:lvl5pPr>
            <a:lvl6pPr>
              <a:defRPr sz="2000" b="0">
                <a:solidFill>
                  <a:schemeClr val="tx2"/>
                </a:solidFill>
              </a:defRPr>
            </a:lvl6pPr>
            <a:lvl7pPr>
              <a:defRPr sz="2000" b="0">
                <a:solidFill>
                  <a:schemeClr val="tx2"/>
                </a:solidFill>
              </a:defRPr>
            </a:lvl7pPr>
            <a:lvl8pPr>
              <a:defRPr sz="2000">
                <a:solidFill>
                  <a:schemeClr val="tx2"/>
                </a:solidFill>
              </a:defRPr>
            </a:lvl8pPr>
            <a:lvl9pPr>
              <a:defRPr sz="2000">
                <a:solidFill>
                  <a:schemeClr val="tx2"/>
                </a:solidFill>
              </a:defRPr>
            </a:lvl9pPr>
          </a:lstStyle>
          <a:p>
            <a:pPr lvl="0"/>
            <a:r>
              <a:rPr lang="en-AU" noProof="0" dirty="0"/>
              <a:t>Use this for light images</a:t>
            </a:r>
            <a:br>
              <a:rPr lang="en-AU" noProof="0" dirty="0"/>
            </a:br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5</a:t>
            </a:r>
          </a:p>
          <a:p>
            <a:pPr lvl="5"/>
            <a:r>
              <a:rPr lang="en-AU" noProof="0" dirty="0"/>
              <a:t>6</a:t>
            </a:r>
          </a:p>
          <a:p>
            <a:pPr lvl="6"/>
            <a:r>
              <a:rPr lang="en-AU" noProof="0" dirty="0"/>
              <a:t>7</a:t>
            </a:r>
          </a:p>
          <a:p>
            <a:pPr lvl="7"/>
            <a:r>
              <a:rPr lang="en-AU" noProof="0" dirty="0"/>
              <a:t>8</a:t>
            </a:r>
          </a:p>
          <a:p>
            <a:pPr lvl="8"/>
            <a:r>
              <a:rPr lang="en-AU" noProof="0" dirty="0"/>
              <a:t>9</a:t>
            </a:r>
          </a:p>
          <a:p>
            <a:pPr lvl="8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283524917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C6C5FD4-26B4-4C9F-9FC8-80D375B3C3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smtClean="0"/>
              <a:t>‹#›</a:t>
            </a:fld>
            <a:endParaRPr lang="en-AU"/>
          </a:p>
        </p:txBody>
      </p:sp>
      <p:sp>
        <p:nvSpPr>
          <p:cNvPr id="64" name="Title 63">
            <a:extLst>
              <a:ext uri="{FF2B5EF4-FFF2-40B4-BE49-F238E27FC236}">
                <a16:creationId xmlns:a16="http://schemas.microsoft.com/office/drawing/2014/main" id="{6588F683-12EB-403B-8215-D3E8334816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82185188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Title and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6" y="1532415"/>
            <a:ext cx="11408409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</p:spTree>
    <p:extLst>
      <p:ext uri="{BB962C8B-B14F-4D97-AF65-F5344CB8AC3E}">
        <p14:creationId xmlns:p14="http://schemas.microsoft.com/office/powerpoint/2010/main" val="283428558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content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7A7AD5C-27FE-4927-A5C6-D642B489CA22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316357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779B32D-F9FA-4261-B185-C59FA1578162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67A73130-BD65-49F1-9021-B25378530968}"/>
              </a:ext>
            </a:extLst>
          </p:cNvPr>
          <p:cNvSpPr>
            <a:spLocks noGrp="1"/>
          </p:cNvSpPr>
          <p:nvPr>
            <p:ph idx="13" hasCustomPrompt="1"/>
          </p:nvPr>
        </p:nvSpPr>
        <p:spPr>
          <a:xfrm>
            <a:off x="6324765" y="1532415"/>
            <a:ext cx="5400000" cy="4376944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AU" noProof="0" dirty="0"/>
              <a:t>Click to add text, or click on the relevant icon at the centre of the placeholder to add: Table / Chart / SmartArt / Image / Media. 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4650407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Two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53400A-F88E-43AE-A990-A2146D650ECD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16357" y="1532415"/>
            <a:ext cx="11408408" cy="4459190"/>
          </a:xfrm>
        </p:spPr>
        <p:txBody>
          <a:bodyPr numCol="2" spcCol="360000"/>
          <a:lstStyle>
            <a:lvl1pPr>
              <a:defRPr/>
            </a:lvl1pPr>
          </a:lstStyle>
          <a:p>
            <a:pPr lvl="0"/>
            <a:r>
              <a:rPr lang="en-AU" noProof="0" dirty="0"/>
              <a:t>There are five type style levels. To access the type styles, click on the text and press the ‘Increase / Decrease List Level’ buttons in the Paragraph section of the Home ribbon.</a:t>
            </a:r>
          </a:p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02848685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9B1F917-01CE-4331-AB1E-74B962EECC1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428765" y="395066"/>
            <a:ext cx="10296000" cy="887360"/>
          </a:xfrm>
        </p:spPr>
        <p:txBody>
          <a:bodyPr/>
          <a:lstStyle>
            <a:lvl1pPr>
              <a:defRPr/>
            </a:lvl1pPr>
          </a:lstStyle>
          <a:p>
            <a:r>
              <a:rPr lang="en-AU" noProof="0" dirty="0"/>
              <a:t>Three column text slide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0343E2C-891A-4EFA-B177-79A203A954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F757AC4-CA73-4AA5-94CF-7FC707DB7435}" type="datetime1">
              <a:rPr lang="en-AU" noProof="0" smtClean="0"/>
              <a:t>26/11/2025</a:t>
            </a:fld>
            <a:endParaRPr lang="en-AU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D28311-B38F-4316-93C3-A38E25C4D8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AU" noProof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BBBCB2E-0337-4FDD-956F-BDAC9ED1A6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C22DD25-61AE-413C-B4D2-EF2365C9B2E1}" type="slidenum">
              <a:rPr lang="en-AU" noProof="0" smtClean="0"/>
              <a:t>‹#›</a:t>
            </a:fld>
            <a:endParaRPr lang="en-AU" noProof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454D350D-E484-4913-8199-EB8C83FA4F6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16357" y="1532415"/>
            <a:ext cx="11408408" cy="4459189"/>
          </a:xfrm>
        </p:spPr>
        <p:txBody>
          <a:bodyPr numCol="3" spcCol="36000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AU" noProof="0" dirty="0"/>
          </a:p>
        </p:txBody>
      </p:sp>
    </p:spTree>
    <p:extLst>
      <p:ext uri="{BB962C8B-B14F-4D97-AF65-F5344CB8AC3E}">
        <p14:creationId xmlns:p14="http://schemas.microsoft.com/office/powerpoint/2010/main" val="14423349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slideLayout" Target="../slideLayouts/slideLayout33.xml"/><Relationship Id="rId18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3.xml"/><Relationship Id="rId21" Type="http://schemas.openxmlformats.org/officeDocument/2006/relationships/slideLayout" Target="../slideLayouts/slideLayout41.xml"/><Relationship Id="rId7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32.xml"/><Relationship Id="rId17" Type="http://schemas.openxmlformats.org/officeDocument/2006/relationships/slideLayout" Target="../slideLayouts/slideLayout37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2.xml"/><Relationship Id="rId16" Type="http://schemas.openxmlformats.org/officeDocument/2006/relationships/slideLayout" Target="../slideLayouts/slideLayout36.xml"/><Relationship Id="rId20" Type="http://schemas.openxmlformats.org/officeDocument/2006/relationships/slideLayout" Target="../slideLayouts/slideLayout40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2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25.xml"/><Relationship Id="rId15" Type="http://schemas.openxmlformats.org/officeDocument/2006/relationships/slideLayout" Target="../slideLayouts/slideLayout35.xml"/><Relationship Id="rId23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30.xml"/><Relationship Id="rId19" Type="http://schemas.openxmlformats.org/officeDocument/2006/relationships/slideLayout" Target="../slideLayouts/slideLayout39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34.xml"/><Relationship Id="rId22" Type="http://schemas.openxmlformats.org/officeDocument/2006/relationships/slideLayout" Target="../slideLayouts/slideLayout4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AU" noProof="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6" y="1532415"/>
            <a:ext cx="11408409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6357" y="6172501"/>
            <a:ext cx="803542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59" y="6172501"/>
            <a:ext cx="846000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1274833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  <p:sldLayoutId id="2147483666" r:id="rId2"/>
    <p:sldLayoutId id="2147483663" r:id="rId3"/>
    <p:sldLayoutId id="2147483765" r:id="rId4"/>
    <p:sldLayoutId id="2147483766" r:id="rId5"/>
    <p:sldLayoutId id="2147483667" r:id="rId6"/>
    <p:sldLayoutId id="2147483713" r:id="rId7"/>
    <p:sldLayoutId id="2147483668" r:id="rId8"/>
    <p:sldLayoutId id="2147483669" r:id="rId9"/>
    <p:sldLayoutId id="2147483649" r:id="rId10"/>
    <p:sldLayoutId id="2147483656" r:id="rId11"/>
    <p:sldLayoutId id="2147483658" r:id="rId12"/>
    <p:sldLayoutId id="2147483767" r:id="rId13"/>
    <p:sldLayoutId id="2147483670" r:id="rId14"/>
    <p:sldLayoutId id="2147483672" r:id="rId15"/>
    <p:sldLayoutId id="2147483673" r:id="rId16"/>
    <p:sldLayoutId id="2147483674" r:id="rId17"/>
    <p:sldLayoutId id="2147483675" r:id="rId18"/>
    <p:sldLayoutId id="2147483676" r:id="rId19"/>
    <p:sldLayoutId id="2147483671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8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4378518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4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35" r:id="rId9"/>
    <p:sldLayoutId id="2147483751" r:id="rId10"/>
    <p:sldLayoutId id="2147483752" r:id="rId11"/>
    <p:sldLayoutId id="2147483753" r:id="rId12"/>
    <p:sldLayoutId id="2147483754" r:id="rId13"/>
    <p:sldLayoutId id="2147483755" r:id="rId14"/>
    <p:sldLayoutId id="2147483756" r:id="rId15"/>
    <p:sldLayoutId id="2147483757" r:id="rId16"/>
    <p:sldLayoutId id="2147483743" r:id="rId17"/>
    <p:sldLayoutId id="2147483758" r:id="rId18"/>
    <p:sldLayoutId id="2147483759" r:id="rId19"/>
    <p:sldLayoutId id="2147483760" r:id="rId20"/>
    <p:sldLayoutId id="2147483761" r:id="rId21"/>
    <p:sldLayoutId id="2147483762" r:id="rId22"/>
    <p:sldLayoutId id="2147483763" r:id="rId23"/>
    <p:sldLayoutId id="2147483764" r:id="rId2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9E096F91-AD99-4C52-895F-5F73C9ACDCD8}"/>
              </a:ext>
            </a:extLst>
          </p:cNvPr>
          <p:cNvSpPr/>
          <p:nvPr userDrawn="1"/>
        </p:nvSpPr>
        <p:spPr>
          <a:xfrm>
            <a:off x="6097" y="0"/>
            <a:ext cx="6433456" cy="2650285"/>
          </a:xfrm>
          <a:custGeom>
            <a:avLst/>
            <a:gdLst>
              <a:gd name="connsiteX0" fmla="*/ 0 w 6433456"/>
              <a:gd name="connsiteY0" fmla="*/ 0 h 2650285"/>
              <a:gd name="connsiteX1" fmla="*/ 6185409 w 6433456"/>
              <a:gd name="connsiteY1" fmla="*/ 0 h 2650285"/>
              <a:gd name="connsiteX2" fmla="*/ 6433456 w 6433456"/>
              <a:gd name="connsiteY2" fmla="*/ 924909 h 2650285"/>
              <a:gd name="connsiteX3" fmla="*/ 0 w 6433456"/>
              <a:gd name="connsiteY3" fmla="*/ 2650285 h 2650285"/>
              <a:gd name="connsiteX4" fmla="*/ 0 w 6433456"/>
              <a:gd name="connsiteY4" fmla="*/ 0 h 265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456" h="2650285">
                <a:moveTo>
                  <a:pt x="0" y="0"/>
                </a:moveTo>
                <a:lnTo>
                  <a:pt x="6185409" y="0"/>
                </a:lnTo>
                <a:lnTo>
                  <a:pt x="6433456" y="924909"/>
                </a:lnTo>
                <a:lnTo>
                  <a:pt x="0" y="2650285"/>
                </a:ln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DA9561C-11B4-4CC4-B271-3E59C981A7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8765" y="395066"/>
            <a:ext cx="10296000" cy="887360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/>
          <a:p>
            <a:r>
              <a:rPr lang="en-AU" noProof="0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3A81F4D-4B89-424A-BC66-199E1E666FD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16358" y="1532415"/>
            <a:ext cx="11408407" cy="437694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AU" noProof="0" dirty="0"/>
              <a:t>Edit Master text styles</a:t>
            </a:r>
          </a:p>
          <a:p>
            <a:pPr lvl="1"/>
            <a:r>
              <a:rPr lang="en-AU" noProof="0" dirty="0"/>
              <a:t>Second level</a:t>
            </a:r>
          </a:p>
          <a:p>
            <a:pPr lvl="2"/>
            <a:r>
              <a:rPr lang="en-AU" noProof="0" dirty="0"/>
              <a:t>Third level</a:t>
            </a:r>
          </a:p>
          <a:p>
            <a:pPr lvl="3"/>
            <a:r>
              <a:rPr lang="en-AU" noProof="0" dirty="0"/>
              <a:t>Fourth level</a:t>
            </a:r>
          </a:p>
          <a:p>
            <a:pPr lvl="4"/>
            <a:r>
              <a:rPr lang="en-AU" noProof="0" dirty="0"/>
              <a:t>Fifth level</a:t>
            </a:r>
          </a:p>
          <a:p>
            <a:pPr lvl="5"/>
            <a:r>
              <a:rPr lang="en-AU" noProof="0" dirty="0"/>
              <a:t>Six</a:t>
            </a:r>
          </a:p>
          <a:p>
            <a:pPr lvl="6"/>
            <a:r>
              <a:rPr lang="en-AU" noProof="0" dirty="0"/>
              <a:t>Seven</a:t>
            </a:r>
          </a:p>
          <a:p>
            <a:pPr lvl="7"/>
            <a:r>
              <a:rPr lang="en-AU" noProof="0" dirty="0"/>
              <a:t>Eight</a:t>
            </a:r>
          </a:p>
          <a:p>
            <a:pPr lvl="8"/>
            <a:r>
              <a:rPr lang="en-AU" noProof="0" dirty="0"/>
              <a:t>nine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76D8956-3042-4F51-A765-52197DEBA84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412983" y="6172501"/>
            <a:ext cx="24840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fld id="{15C1EA3C-26E9-4B87-838B-C7B127160328}" type="datetime1">
              <a:rPr lang="en-AU" noProof="0" smtClean="0"/>
              <a:t>26/11/2025</a:t>
            </a:fld>
            <a:endParaRPr lang="en-AU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B9DE430-5DBA-4DE1-9C36-C5FAED4EAF1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1428765" y="6172501"/>
            <a:ext cx="6923013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endParaRPr lang="en-AU" noProof="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D42F550-8FDF-4424-AA18-C4563333340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0960060" y="6172501"/>
            <a:ext cx="753681" cy="365125"/>
          </a:xfrm>
          <a:prstGeom prst="rect">
            <a:avLst/>
          </a:prstGeom>
        </p:spPr>
        <p:txBody>
          <a:bodyPr vert="horz" lIns="91440" tIns="45720" rIns="0" bIns="45720" rtlCol="0" anchor="ctr"/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fld id="{DC22DD25-61AE-413C-B4D2-EF2365C9B2E1}" type="slidenum">
              <a:rPr lang="en-AU" noProof="0" smtClean="0"/>
              <a:pPr/>
              <a:t>‹#›</a:t>
            </a:fld>
            <a:endParaRPr lang="en-AU" noProof="0" dirty="0"/>
          </a:p>
        </p:txBody>
      </p:sp>
      <p:grpSp>
        <p:nvGrpSpPr>
          <p:cNvPr id="183" name="Group 4">
            <a:extLst>
              <a:ext uri="{FF2B5EF4-FFF2-40B4-BE49-F238E27FC236}">
                <a16:creationId xmlns:a16="http://schemas.microsoft.com/office/drawing/2014/main" id="{072EBD70-BCDE-4FAF-82D8-65AC1DA65CF4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433469" y="432000"/>
            <a:ext cx="718160" cy="720000"/>
            <a:chOff x="2864" y="1181"/>
            <a:chExt cx="1952" cy="1957"/>
          </a:xfrm>
        </p:grpSpPr>
        <p:sp>
          <p:nvSpPr>
            <p:cNvPr id="184" name="AutoShape 3">
              <a:extLst>
                <a:ext uri="{FF2B5EF4-FFF2-40B4-BE49-F238E27FC236}">
                  <a16:creationId xmlns:a16="http://schemas.microsoft.com/office/drawing/2014/main" id="{7ADBA37C-8433-4000-9C31-3EF9F3BF48CA}"/>
                </a:ext>
              </a:extLst>
            </p:cNvPr>
            <p:cNvSpPr>
              <a:spLocks noChangeAspect="1" noChangeArrowheads="1" noTextEdit="1"/>
            </p:cNvSpPr>
            <p:nvPr userDrawn="1"/>
          </p:nvSpPr>
          <p:spPr bwMode="auto">
            <a:xfrm>
              <a:off x="2864" y="1182"/>
              <a:ext cx="1952" cy="1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6" name="Rectangle 5">
              <a:extLst>
                <a:ext uri="{FF2B5EF4-FFF2-40B4-BE49-F238E27FC236}">
                  <a16:creationId xmlns:a16="http://schemas.microsoft.com/office/drawing/2014/main" id="{4AF65C91-7154-48D7-81E1-DE2A16158321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2865" y="1181"/>
              <a:ext cx="1950" cy="1957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7" name="Freeform 6">
              <a:extLst>
                <a:ext uri="{FF2B5EF4-FFF2-40B4-BE49-F238E27FC236}">
                  <a16:creationId xmlns:a16="http://schemas.microsoft.com/office/drawing/2014/main" id="{2567B816-663F-4518-AB67-FF7A98D83D1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463"/>
              <a:ext cx="90" cy="109"/>
            </a:xfrm>
            <a:custGeom>
              <a:avLst/>
              <a:gdLst>
                <a:gd name="T0" fmla="*/ 5 w 132"/>
                <a:gd name="T1" fmla="*/ 4 h 160"/>
                <a:gd name="T2" fmla="*/ 0 w 132"/>
                <a:gd name="T3" fmla="*/ 26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8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5 w 132"/>
                <a:gd name="T75" fmla="*/ 4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5" y="4"/>
                  </a:moveTo>
                  <a:cubicBezTo>
                    <a:pt x="4" y="5"/>
                    <a:pt x="0" y="24"/>
                    <a:pt x="0" y="26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6" y="27"/>
                    <a:pt x="9" y="21"/>
                    <a:pt x="9" y="21"/>
                  </a:cubicBezTo>
                  <a:cubicBezTo>
                    <a:pt x="12" y="17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8" y="160"/>
                    <a:pt x="68" y="160"/>
                    <a:pt x="68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8" name="Freeform 7">
              <a:extLst>
                <a:ext uri="{FF2B5EF4-FFF2-40B4-BE49-F238E27FC236}">
                  <a16:creationId xmlns:a16="http://schemas.microsoft.com/office/drawing/2014/main" id="{5B7F641C-29EB-499A-A38F-F6CEC596E28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187" y="2465"/>
              <a:ext cx="111" cy="107"/>
            </a:xfrm>
            <a:custGeom>
              <a:avLst/>
              <a:gdLst>
                <a:gd name="T0" fmla="*/ 134 w 164"/>
                <a:gd name="T1" fmla="*/ 0 h 157"/>
                <a:gd name="T2" fmla="*/ 111 w 164"/>
                <a:gd name="T3" fmla="*/ 0 h 157"/>
                <a:gd name="T4" fmla="*/ 110 w 164"/>
                <a:gd name="T5" fmla="*/ 6 h 157"/>
                <a:gd name="T6" fmla="*/ 124 w 164"/>
                <a:gd name="T7" fmla="*/ 16 h 157"/>
                <a:gd name="T8" fmla="*/ 124 w 164"/>
                <a:gd name="T9" fmla="*/ 65 h 157"/>
                <a:gd name="T10" fmla="*/ 38 w 164"/>
                <a:gd name="T11" fmla="*/ 60 h 157"/>
                <a:gd name="T12" fmla="*/ 45 w 164"/>
                <a:gd name="T13" fmla="*/ 6 h 157"/>
                <a:gd name="T14" fmla="*/ 53 w 164"/>
                <a:gd name="T15" fmla="*/ 3 h 157"/>
                <a:gd name="T16" fmla="*/ 31 w 164"/>
                <a:gd name="T17" fmla="*/ 0 h 157"/>
                <a:gd name="T18" fmla="*/ 25 w 164"/>
                <a:gd name="T19" fmla="*/ 0 h 157"/>
                <a:gd name="T20" fmla="*/ 0 w 164"/>
                <a:gd name="T21" fmla="*/ 3 h 157"/>
                <a:gd name="T22" fmla="*/ 10 w 164"/>
                <a:gd name="T23" fmla="*/ 6 h 157"/>
                <a:gd name="T24" fmla="*/ 18 w 164"/>
                <a:gd name="T25" fmla="*/ 60 h 157"/>
                <a:gd name="T26" fmla="*/ 17 w 164"/>
                <a:gd name="T27" fmla="*/ 141 h 157"/>
                <a:gd name="T28" fmla="*/ 6 w 164"/>
                <a:gd name="T29" fmla="*/ 151 h 157"/>
                <a:gd name="T30" fmla="*/ 8 w 164"/>
                <a:gd name="T31" fmla="*/ 157 h 157"/>
                <a:gd name="T32" fmla="*/ 28 w 164"/>
                <a:gd name="T33" fmla="*/ 157 h 157"/>
                <a:gd name="T34" fmla="*/ 53 w 164"/>
                <a:gd name="T35" fmla="*/ 157 h 157"/>
                <a:gd name="T36" fmla="*/ 55 w 164"/>
                <a:gd name="T37" fmla="*/ 151 h 157"/>
                <a:gd name="T38" fmla="*/ 39 w 164"/>
                <a:gd name="T39" fmla="*/ 141 h 157"/>
                <a:gd name="T40" fmla="*/ 38 w 164"/>
                <a:gd name="T41" fmla="*/ 75 h 157"/>
                <a:gd name="T42" fmla="*/ 124 w 164"/>
                <a:gd name="T43" fmla="*/ 96 h 157"/>
                <a:gd name="T44" fmla="*/ 118 w 164"/>
                <a:gd name="T45" fmla="*/ 150 h 157"/>
                <a:gd name="T46" fmla="*/ 109 w 164"/>
                <a:gd name="T47" fmla="*/ 154 h 157"/>
                <a:gd name="T48" fmla="*/ 131 w 164"/>
                <a:gd name="T49" fmla="*/ 157 h 157"/>
                <a:gd name="T50" fmla="*/ 137 w 164"/>
                <a:gd name="T51" fmla="*/ 157 h 157"/>
                <a:gd name="T52" fmla="*/ 164 w 164"/>
                <a:gd name="T53" fmla="*/ 154 h 157"/>
                <a:gd name="T54" fmla="*/ 152 w 164"/>
                <a:gd name="T55" fmla="*/ 150 h 157"/>
                <a:gd name="T56" fmla="*/ 144 w 164"/>
                <a:gd name="T57" fmla="*/ 96 h 157"/>
                <a:gd name="T58" fmla="*/ 145 w 164"/>
                <a:gd name="T59" fmla="*/ 16 h 157"/>
                <a:gd name="T60" fmla="*/ 156 w 164"/>
                <a:gd name="T61" fmla="*/ 6 h 157"/>
                <a:gd name="T62" fmla="*/ 154 w 164"/>
                <a:gd name="T6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57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0" y="0"/>
                    <a:pt x="106" y="0"/>
                    <a:pt x="106" y="3"/>
                  </a:cubicBezTo>
                  <a:cubicBezTo>
                    <a:pt x="106" y="4"/>
                    <a:pt x="108" y="6"/>
                    <a:pt x="110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22" y="7"/>
                    <a:pt x="123" y="10"/>
                    <a:pt x="124" y="16"/>
                  </a:cubicBezTo>
                  <a:cubicBezTo>
                    <a:pt x="124" y="60"/>
                    <a:pt x="124" y="60"/>
                    <a:pt x="124" y="60"/>
                  </a:cubicBezTo>
                  <a:cubicBezTo>
                    <a:pt x="124" y="65"/>
                    <a:pt x="124" y="65"/>
                    <a:pt x="124" y="65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0"/>
                    <a:pt x="40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1"/>
                    <a:pt x="51" y="0"/>
                    <a:pt x="48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7" y="16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7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7" y="157"/>
                    <a:pt x="58" y="155"/>
                    <a:pt x="58" y="154"/>
                  </a:cubicBezTo>
                  <a:cubicBezTo>
                    <a:pt x="58" y="153"/>
                    <a:pt x="57" y="151"/>
                    <a:pt x="55" y="151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1" y="150"/>
                    <a:pt x="40" y="147"/>
                    <a:pt x="39" y="141"/>
                  </a:cubicBezTo>
                  <a:cubicBezTo>
                    <a:pt x="38" y="132"/>
                    <a:pt x="38" y="116"/>
                    <a:pt x="38" y="96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4" y="116"/>
                    <a:pt x="124" y="132"/>
                    <a:pt x="123" y="141"/>
                  </a:cubicBezTo>
                  <a:cubicBezTo>
                    <a:pt x="122" y="146"/>
                    <a:pt x="121" y="150"/>
                    <a:pt x="118" y="150"/>
                  </a:cubicBezTo>
                  <a:cubicBezTo>
                    <a:pt x="118" y="150"/>
                    <a:pt x="113" y="151"/>
                    <a:pt x="113" y="151"/>
                  </a:cubicBezTo>
                  <a:cubicBezTo>
                    <a:pt x="110" y="151"/>
                    <a:pt x="109" y="153"/>
                    <a:pt x="109" y="154"/>
                  </a:cubicBezTo>
                  <a:cubicBezTo>
                    <a:pt x="109" y="157"/>
                    <a:pt x="113" y="157"/>
                    <a:pt x="114" y="157"/>
                  </a:cubicBezTo>
                  <a:cubicBezTo>
                    <a:pt x="131" y="157"/>
                    <a:pt x="131" y="157"/>
                    <a:pt x="131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7" y="157"/>
                    <a:pt x="137" y="157"/>
                    <a:pt x="137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4" y="157"/>
                    <a:pt x="164" y="155"/>
                    <a:pt x="164" y="154"/>
                  </a:cubicBezTo>
                  <a:cubicBezTo>
                    <a:pt x="164" y="153"/>
                    <a:pt x="163" y="151"/>
                    <a:pt x="161" y="151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47" y="150"/>
                    <a:pt x="146" y="147"/>
                    <a:pt x="145" y="141"/>
                  </a:cubicBezTo>
                  <a:cubicBezTo>
                    <a:pt x="144" y="132"/>
                    <a:pt x="144" y="116"/>
                    <a:pt x="144" y="96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5" y="16"/>
                    <a:pt x="145" y="16"/>
                    <a:pt x="145" y="16"/>
                  </a:cubicBezTo>
                  <a:cubicBezTo>
                    <a:pt x="145" y="9"/>
                    <a:pt x="147" y="7"/>
                    <a:pt x="151" y="6"/>
                  </a:cubicBezTo>
                  <a:cubicBezTo>
                    <a:pt x="156" y="6"/>
                    <a:pt x="156" y="6"/>
                    <a:pt x="156" y="6"/>
                  </a:cubicBezTo>
                  <a:cubicBezTo>
                    <a:pt x="158" y="6"/>
                    <a:pt x="159" y="4"/>
                    <a:pt x="159" y="3"/>
                  </a:cubicBezTo>
                  <a:cubicBezTo>
                    <a:pt x="159" y="0"/>
                    <a:pt x="155" y="0"/>
                    <a:pt x="154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89" name="Freeform 8">
              <a:extLst>
                <a:ext uri="{FF2B5EF4-FFF2-40B4-BE49-F238E27FC236}">
                  <a16:creationId xmlns:a16="http://schemas.microsoft.com/office/drawing/2014/main" id="{F957B433-20D6-46B7-B64B-CC7658BF956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12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5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3 w 94"/>
                <a:gd name="T15" fmla="*/ 8 h 160"/>
                <a:gd name="T16" fmla="*/ 10 w 94"/>
                <a:gd name="T17" fmla="*/ 8 h 160"/>
                <a:gd name="T18" fmla="*/ 17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6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4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8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7 w 94"/>
                <a:gd name="T49" fmla="*/ 133 h 160"/>
                <a:gd name="T50" fmla="*/ 79 w 94"/>
                <a:gd name="T51" fmla="*/ 146 h 160"/>
                <a:gd name="T52" fmla="*/ 60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6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5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5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6 h 160"/>
                <a:gd name="T98" fmla="*/ 87 w 94"/>
                <a:gd name="T99" fmla="*/ 13 h 160"/>
                <a:gd name="T100" fmla="*/ 88 w 94"/>
                <a:gd name="T101" fmla="*/ 6 h 160"/>
                <a:gd name="T102" fmla="*/ 89 w 94"/>
                <a:gd name="T103" fmla="*/ 3 h 160"/>
                <a:gd name="T104" fmla="*/ 86 w 94"/>
                <a:gd name="T105" fmla="*/ 0 h 160"/>
                <a:gd name="T106" fmla="*/ 84 w 94"/>
                <a:gd name="T107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86" y="160"/>
                    <a:pt x="89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8" y="129"/>
                    <a:pt x="88" y="131"/>
                    <a:pt x="87" y="133"/>
                  </a:cubicBezTo>
                  <a:cubicBezTo>
                    <a:pt x="86" y="141"/>
                    <a:pt x="84" y="144"/>
                    <a:pt x="79" y="146"/>
                  </a:cubicBezTo>
                  <a:cubicBezTo>
                    <a:pt x="74" y="149"/>
                    <a:pt x="65" y="149"/>
                    <a:pt x="60" y="149"/>
                  </a:cubicBezTo>
                  <a:cubicBezTo>
                    <a:pt x="40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4" y="82"/>
                    <a:pt x="76" y="85"/>
                    <a:pt x="76" y="88"/>
                  </a:cubicBezTo>
                  <a:cubicBezTo>
                    <a:pt x="76" y="88"/>
                    <a:pt x="77" y="94"/>
                    <a:pt x="77" y="94"/>
                  </a:cubicBezTo>
                  <a:cubicBezTo>
                    <a:pt x="77" y="96"/>
                    <a:pt x="78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5" y="64"/>
                    <a:pt x="83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7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40" y="13"/>
                    <a:pt x="62" y="13"/>
                    <a:pt x="65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79" y="19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5" y="30"/>
                    <a:pt x="86" y="27"/>
                  </a:cubicBezTo>
                  <a:cubicBezTo>
                    <a:pt x="86" y="27"/>
                    <a:pt x="87" y="16"/>
                    <a:pt x="87" y="16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7" y="13"/>
                    <a:pt x="88" y="6"/>
                    <a:pt x="88" y="6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6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0" name="Freeform 9">
              <a:extLst>
                <a:ext uri="{FF2B5EF4-FFF2-40B4-BE49-F238E27FC236}">
                  <a16:creationId xmlns:a16="http://schemas.microsoft.com/office/drawing/2014/main" id="{38A07266-EBD2-4019-A6D9-DF674210D92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2465"/>
              <a:ext cx="106" cy="109"/>
            </a:xfrm>
            <a:custGeom>
              <a:avLst/>
              <a:gdLst>
                <a:gd name="T0" fmla="*/ 138 w 156"/>
                <a:gd name="T1" fmla="*/ 0 h 160"/>
                <a:gd name="T2" fmla="*/ 134 w 156"/>
                <a:gd name="T3" fmla="*/ 0 h 160"/>
                <a:gd name="T4" fmla="*/ 132 w 156"/>
                <a:gd name="T5" fmla="*/ 0 h 160"/>
                <a:gd name="T6" fmla="*/ 113 w 156"/>
                <a:gd name="T7" fmla="*/ 0 h 160"/>
                <a:gd name="T8" fmla="*/ 108 w 156"/>
                <a:gd name="T9" fmla="*/ 3 h 160"/>
                <a:gd name="T10" fmla="*/ 111 w 156"/>
                <a:gd name="T11" fmla="*/ 6 h 160"/>
                <a:gd name="T12" fmla="*/ 118 w 156"/>
                <a:gd name="T13" fmla="*/ 6 h 160"/>
                <a:gd name="T14" fmla="*/ 125 w 156"/>
                <a:gd name="T15" fmla="*/ 16 h 160"/>
                <a:gd name="T16" fmla="*/ 126 w 156"/>
                <a:gd name="T17" fmla="*/ 60 h 160"/>
                <a:gd name="T18" fmla="*/ 126 w 156"/>
                <a:gd name="T19" fmla="*/ 86 h 160"/>
                <a:gd name="T20" fmla="*/ 114 w 156"/>
                <a:gd name="T21" fmla="*/ 135 h 160"/>
                <a:gd name="T22" fmla="*/ 83 w 156"/>
                <a:gd name="T23" fmla="*/ 149 h 160"/>
                <a:gd name="T24" fmla="*/ 54 w 156"/>
                <a:gd name="T25" fmla="*/ 138 h 160"/>
                <a:gd name="T26" fmla="*/ 39 w 156"/>
                <a:gd name="T27" fmla="*/ 89 h 160"/>
                <a:gd name="T28" fmla="*/ 39 w 156"/>
                <a:gd name="T29" fmla="*/ 60 h 160"/>
                <a:gd name="T30" fmla="*/ 39 w 156"/>
                <a:gd name="T31" fmla="*/ 16 h 160"/>
                <a:gd name="T32" fmla="*/ 45 w 156"/>
                <a:gd name="T33" fmla="*/ 6 h 160"/>
                <a:gd name="T34" fmla="*/ 50 w 156"/>
                <a:gd name="T35" fmla="*/ 6 h 160"/>
                <a:gd name="T36" fmla="*/ 53 w 156"/>
                <a:gd name="T37" fmla="*/ 3 h 160"/>
                <a:gd name="T38" fmla="*/ 49 w 156"/>
                <a:gd name="T39" fmla="*/ 0 h 160"/>
                <a:gd name="T40" fmla="*/ 34 w 156"/>
                <a:gd name="T41" fmla="*/ 0 h 160"/>
                <a:gd name="T42" fmla="*/ 28 w 156"/>
                <a:gd name="T43" fmla="*/ 0 h 160"/>
                <a:gd name="T44" fmla="*/ 24 w 156"/>
                <a:gd name="T45" fmla="*/ 0 h 160"/>
                <a:gd name="T46" fmla="*/ 5 w 156"/>
                <a:gd name="T47" fmla="*/ 0 h 160"/>
                <a:gd name="T48" fmla="*/ 0 w 156"/>
                <a:gd name="T49" fmla="*/ 3 h 160"/>
                <a:gd name="T50" fmla="*/ 3 w 156"/>
                <a:gd name="T51" fmla="*/ 6 h 160"/>
                <a:gd name="T52" fmla="*/ 10 w 156"/>
                <a:gd name="T53" fmla="*/ 6 h 160"/>
                <a:gd name="T54" fmla="*/ 17 w 156"/>
                <a:gd name="T55" fmla="*/ 16 h 160"/>
                <a:gd name="T56" fmla="*/ 18 w 156"/>
                <a:gd name="T57" fmla="*/ 60 h 160"/>
                <a:gd name="T58" fmla="*/ 18 w 156"/>
                <a:gd name="T59" fmla="*/ 90 h 160"/>
                <a:gd name="T60" fmla="*/ 36 w 156"/>
                <a:gd name="T61" fmla="*/ 145 h 160"/>
                <a:gd name="T62" fmla="*/ 79 w 156"/>
                <a:gd name="T63" fmla="*/ 160 h 160"/>
                <a:gd name="T64" fmla="*/ 122 w 156"/>
                <a:gd name="T65" fmla="*/ 145 h 160"/>
                <a:gd name="T66" fmla="*/ 142 w 156"/>
                <a:gd name="T67" fmla="*/ 82 h 160"/>
                <a:gd name="T68" fmla="*/ 142 w 156"/>
                <a:gd name="T69" fmla="*/ 60 h 160"/>
                <a:gd name="T70" fmla="*/ 142 w 156"/>
                <a:gd name="T71" fmla="*/ 16 h 160"/>
                <a:gd name="T72" fmla="*/ 148 w 156"/>
                <a:gd name="T73" fmla="*/ 6 h 160"/>
                <a:gd name="T74" fmla="*/ 153 w 156"/>
                <a:gd name="T75" fmla="*/ 6 h 160"/>
                <a:gd name="T76" fmla="*/ 156 w 156"/>
                <a:gd name="T77" fmla="*/ 3 h 160"/>
                <a:gd name="T78" fmla="*/ 152 w 156"/>
                <a:gd name="T79" fmla="*/ 0 h 160"/>
                <a:gd name="T80" fmla="*/ 138 w 156"/>
                <a:gd name="T8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56" h="160">
                  <a:moveTo>
                    <a:pt x="138" y="0"/>
                  </a:moveTo>
                  <a:cubicBezTo>
                    <a:pt x="134" y="0"/>
                    <a:pt x="134" y="0"/>
                    <a:pt x="134" y="0"/>
                  </a:cubicBezTo>
                  <a:cubicBezTo>
                    <a:pt x="132" y="0"/>
                    <a:pt x="132" y="0"/>
                    <a:pt x="132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2" y="0"/>
                    <a:pt x="108" y="0"/>
                    <a:pt x="108" y="3"/>
                  </a:cubicBezTo>
                  <a:cubicBezTo>
                    <a:pt x="108" y="4"/>
                    <a:pt x="109" y="6"/>
                    <a:pt x="111" y="6"/>
                  </a:cubicBezTo>
                  <a:cubicBezTo>
                    <a:pt x="118" y="6"/>
                    <a:pt x="118" y="6"/>
                    <a:pt x="118" y="6"/>
                  </a:cubicBezTo>
                  <a:cubicBezTo>
                    <a:pt x="124" y="7"/>
                    <a:pt x="125" y="10"/>
                    <a:pt x="125" y="16"/>
                  </a:cubicBezTo>
                  <a:cubicBezTo>
                    <a:pt x="125" y="16"/>
                    <a:pt x="126" y="60"/>
                    <a:pt x="126" y="60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110"/>
                    <a:pt x="122" y="125"/>
                    <a:pt x="114" y="135"/>
                  </a:cubicBezTo>
                  <a:cubicBezTo>
                    <a:pt x="107" y="144"/>
                    <a:pt x="95" y="149"/>
                    <a:pt x="83" y="149"/>
                  </a:cubicBezTo>
                  <a:cubicBezTo>
                    <a:pt x="72" y="149"/>
                    <a:pt x="63" y="147"/>
                    <a:pt x="54" y="138"/>
                  </a:cubicBezTo>
                  <a:cubicBezTo>
                    <a:pt x="46" y="131"/>
                    <a:pt x="39" y="120"/>
                    <a:pt x="39" y="89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40" y="9"/>
                    <a:pt x="41" y="7"/>
                    <a:pt x="45" y="6"/>
                  </a:cubicBezTo>
                  <a:cubicBezTo>
                    <a:pt x="45" y="6"/>
                    <a:pt x="50" y="6"/>
                    <a:pt x="50" y="6"/>
                  </a:cubicBezTo>
                  <a:cubicBezTo>
                    <a:pt x="52" y="6"/>
                    <a:pt x="53" y="4"/>
                    <a:pt x="53" y="3"/>
                  </a:cubicBezTo>
                  <a:cubicBezTo>
                    <a:pt x="53" y="0"/>
                    <a:pt x="50" y="0"/>
                    <a:pt x="49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0"/>
                    <a:pt x="18" y="90"/>
                    <a:pt x="18" y="90"/>
                  </a:cubicBezTo>
                  <a:cubicBezTo>
                    <a:pt x="18" y="123"/>
                    <a:pt x="28" y="137"/>
                    <a:pt x="36" y="145"/>
                  </a:cubicBezTo>
                  <a:cubicBezTo>
                    <a:pt x="50" y="158"/>
                    <a:pt x="69" y="160"/>
                    <a:pt x="79" y="160"/>
                  </a:cubicBezTo>
                  <a:cubicBezTo>
                    <a:pt x="90" y="160"/>
                    <a:pt x="107" y="159"/>
                    <a:pt x="122" y="145"/>
                  </a:cubicBezTo>
                  <a:cubicBezTo>
                    <a:pt x="140" y="129"/>
                    <a:pt x="142" y="103"/>
                    <a:pt x="142" y="82"/>
                  </a:cubicBezTo>
                  <a:cubicBezTo>
                    <a:pt x="142" y="60"/>
                    <a:pt x="142" y="60"/>
                    <a:pt x="142" y="60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9"/>
                    <a:pt x="144" y="7"/>
                    <a:pt x="148" y="6"/>
                  </a:cubicBezTo>
                  <a:cubicBezTo>
                    <a:pt x="149" y="6"/>
                    <a:pt x="153" y="6"/>
                    <a:pt x="153" y="6"/>
                  </a:cubicBezTo>
                  <a:cubicBezTo>
                    <a:pt x="155" y="6"/>
                    <a:pt x="156" y="4"/>
                    <a:pt x="156" y="3"/>
                  </a:cubicBezTo>
                  <a:cubicBezTo>
                    <a:pt x="156" y="0"/>
                    <a:pt x="153" y="0"/>
                    <a:pt x="152" y="0"/>
                  </a:cubicBezTo>
                  <a:lnTo>
                    <a:pt x="13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1" name="Freeform 10">
              <a:extLst>
                <a:ext uri="{FF2B5EF4-FFF2-40B4-BE49-F238E27FC236}">
                  <a16:creationId xmlns:a16="http://schemas.microsoft.com/office/drawing/2014/main" id="{2D1170DA-E4AC-4CBB-A9DD-039B36C0DA1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3" y="2463"/>
              <a:ext cx="114" cy="110"/>
            </a:xfrm>
            <a:custGeom>
              <a:avLst/>
              <a:gdLst>
                <a:gd name="T0" fmla="*/ 17 w 168"/>
                <a:gd name="T1" fmla="*/ 12 h 162"/>
                <a:gd name="T2" fmla="*/ 17 w 168"/>
                <a:gd name="T3" fmla="*/ 129 h 162"/>
                <a:gd name="T4" fmla="*/ 12 w 168"/>
                <a:gd name="T5" fmla="*/ 153 h 162"/>
                <a:gd name="T6" fmla="*/ 4 w 168"/>
                <a:gd name="T7" fmla="*/ 154 h 162"/>
                <a:gd name="T8" fmla="*/ 0 w 168"/>
                <a:gd name="T9" fmla="*/ 157 h 162"/>
                <a:gd name="T10" fmla="*/ 5 w 168"/>
                <a:gd name="T11" fmla="*/ 160 h 162"/>
                <a:gd name="T12" fmla="*/ 22 w 168"/>
                <a:gd name="T13" fmla="*/ 160 h 162"/>
                <a:gd name="T14" fmla="*/ 25 w 168"/>
                <a:gd name="T15" fmla="*/ 160 h 162"/>
                <a:gd name="T16" fmla="*/ 28 w 168"/>
                <a:gd name="T17" fmla="*/ 160 h 162"/>
                <a:gd name="T18" fmla="*/ 46 w 168"/>
                <a:gd name="T19" fmla="*/ 160 h 162"/>
                <a:gd name="T20" fmla="*/ 52 w 168"/>
                <a:gd name="T21" fmla="*/ 157 h 162"/>
                <a:gd name="T22" fmla="*/ 49 w 168"/>
                <a:gd name="T23" fmla="*/ 154 h 162"/>
                <a:gd name="T24" fmla="*/ 39 w 168"/>
                <a:gd name="T25" fmla="*/ 153 h 162"/>
                <a:gd name="T26" fmla="*/ 32 w 168"/>
                <a:gd name="T27" fmla="*/ 131 h 162"/>
                <a:gd name="T28" fmla="*/ 29 w 168"/>
                <a:gd name="T29" fmla="*/ 37 h 162"/>
                <a:gd name="T30" fmla="*/ 80 w 168"/>
                <a:gd name="T31" fmla="*/ 93 h 162"/>
                <a:gd name="T32" fmla="*/ 133 w 168"/>
                <a:gd name="T33" fmla="*/ 148 h 162"/>
                <a:gd name="T34" fmla="*/ 149 w 168"/>
                <a:gd name="T35" fmla="*/ 162 h 162"/>
                <a:gd name="T36" fmla="*/ 153 w 168"/>
                <a:gd name="T37" fmla="*/ 146 h 162"/>
                <a:gd name="T38" fmla="*/ 153 w 168"/>
                <a:gd name="T39" fmla="*/ 26 h 162"/>
                <a:gd name="T40" fmla="*/ 159 w 168"/>
                <a:gd name="T41" fmla="*/ 9 h 162"/>
                <a:gd name="T42" fmla="*/ 164 w 168"/>
                <a:gd name="T43" fmla="*/ 9 h 162"/>
                <a:gd name="T44" fmla="*/ 168 w 168"/>
                <a:gd name="T45" fmla="*/ 6 h 162"/>
                <a:gd name="T46" fmla="*/ 163 w 168"/>
                <a:gd name="T47" fmla="*/ 3 h 162"/>
                <a:gd name="T48" fmla="*/ 149 w 168"/>
                <a:gd name="T49" fmla="*/ 3 h 162"/>
                <a:gd name="T50" fmla="*/ 145 w 168"/>
                <a:gd name="T51" fmla="*/ 3 h 162"/>
                <a:gd name="T52" fmla="*/ 141 w 168"/>
                <a:gd name="T53" fmla="*/ 3 h 162"/>
                <a:gd name="T54" fmla="*/ 124 w 168"/>
                <a:gd name="T55" fmla="*/ 3 h 162"/>
                <a:gd name="T56" fmla="*/ 118 w 168"/>
                <a:gd name="T57" fmla="*/ 6 h 162"/>
                <a:gd name="T58" fmla="*/ 121 w 168"/>
                <a:gd name="T59" fmla="*/ 9 h 162"/>
                <a:gd name="T60" fmla="*/ 131 w 168"/>
                <a:gd name="T61" fmla="*/ 10 h 162"/>
                <a:gd name="T62" fmla="*/ 138 w 168"/>
                <a:gd name="T63" fmla="*/ 28 h 162"/>
                <a:gd name="T64" fmla="*/ 140 w 168"/>
                <a:gd name="T65" fmla="*/ 127 h 162"/>
                <a:gd name="T66" fmla="*/ 125 w 168"/>
                <a:gd name="T67" fmla="*/ 111 h 162"/>
                <a:gd name="T68" fmla="*/ 94 w 168"/>
                <a:gd name="T69" fmla="*/ 77 h 162"/>
                <a:gd name="T70" fmla="*/ 27 w 168"/>
                <a:gd name="T71" fmla="*/ 5 h 162"/>
                <a:gd name="T72" fmla="*/ 21 w 168"/>
                <a:gd name="T73" fmla="*/ 0 h 162"/>
                <a:gd name="T74" fmla="*/ 17 w 168"/>
                <a:gd name="T75" fmla="*/ 1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8" h="162">
                  <a:moveTo>
                    <a:pt x="17" y="12"/>
                  </a:moveTo>
                  <a:cubicBezTo>
                    <a:pt x="17" y="129"/>
                    <a:pt x="17" y="129"/>
                    <a:pt x="17" y="129"/>
                  </a:cubicBezTo>
                  <a:cubicBezTo>
                    <a:pt x="17" y="147"/>
                    <a:pt x="16" y="152"/>
                    <a:pt x="12" y="153"/>
                  </a:cubicBezTo>
                  <a:cubicBezTo>
                    <a:pt x="11" y="153"/>
                    <a:pt x="4" y="154"/>
                    <a:pt x="4" y="154"/>
                  </a:cubicBezTo>
                  <a:cubicBezTo>
                    <a:pt x="1" y="154"/>
                    <a:pt x="0" y="156"/>
                    <a:pt x="0" y="157"/>
                  </a:cubicBezTo>
                  <a:cubicBezTo>
                    <a:pt x="0" y="160"/>
                    <a:pt x="4" y="160"/>
                    <a:pt x="5" y="160"/>
                  </a:cubicBezTo>
                  <a:cubicBezTo>
                    <a:pt x="22" y="160"/>
                    <a:pt x="22" y="160"/>
                    <a:pt x="22" y="160"/>
                  </a:cubicBezTo>
                  <a:cubicBezTo>
                    <a:pt x="25" y="160"/>
                    <a:pt x="25" y="160"/>
                    <a:pt x="25" y="160"/>
                  </a:cubicBezTo>
                  <a:cubicBezTo>
                    <a:pt x="28" y="160"/>
                    <a:pt x="28" y="160"/>
                    <a:pt x="28" y="160"/>
                  </a:cubicBezTo>
                  <a:cubicBezTo>
                    <a:pt x="46" y="160"/>
                    <a:pt x="46" y="160"/>
                    <a:pt x="46" y="160"/>
                  </a:cubicBezTo>
                  <a:cubicBezTo>
                    <a:pt x="48" y="160"/>
                    <a:pt x="52" y="160"/>
                    <a:pt x="52" y="157"/>
                  </a:cubicBezTo>
                  <a:cubicBezTo>
                    <a:pt x="52" y="156"/>
                    <a:pt x="51" y="154"/>
                    <a:pt x="49" y="154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5" y="152"/>
                    <a:pt x="32" y="148"/>
                    <a:pt x="32" y="131"/>
                  </a:cubicBezTo>
                  <a:cubicBezTo>
                    <a:pt x="32" y="131"/>
                    <a:pt x="30" y="45"/>
                    <a:pt x="29" y="37"/>
                  </a:cubicBezTo>
                  <a:cubicBezTo>
                    <a:pt x="34" y="43"/>
                    <a:pt x="80" y="93"/>
                    <a:pt x="80" y="93"/>
                  </a:cubicBezTo>
                  <a:cubicBezTo>
                    <a:pt x="102" y="117"/>
                    <a:pt x="131" y="146"/>
                    <a:pt x="133" y="148"/>
                  </a:cubicBezTo>
                  <a:cubicBezTo>
                    <a:pt x="145" y="160"/>
                    <a:pt x="147" y="162"/>
                    <a:pt x="149" y="162"/>
                  </a:cubicBezTo>
                  <a:cubicBezTo>
                    <a:pt x="152" y="162"/>
                    <a:pt x="153" y="159"/>
                    <a:pt x="153" y="146"/>
                  </a:cubicBezTo>
                  <a:cubicBezTo>
                    <a:pt x="153" y="146"/>
                    <a:pt x="153" y="26"/>
                    <a:pt x="153" y="26"/>
                  </a:cubicBezTo>
                  <a:cubicBezTo>
                    <a:pt x="153" y="13"/>
                    <a:pt x="154" y="10"/>
                    <a:pt x="159" y="9"/>
                  </a:cubicBezTo>
                  <a:cubicBezTo>
                    <a:pt x="159" y="9"/>
                    <a:pt x="164" y="9"/>
                    <a:pt x="164" y="9"/>
                  </a:cubicBezTo>
                  <a:cubicBezTo>
                    <a:pt x="167" y="9"/>
                    <a:pt x="168" y="7"/>
                    <a:pt x="168" y="6"/>
                  </a:cubicBezTo>
                  <a:cubicBezTo>
                    <a:pt x="168" y="3"/>
                    <a:pt x="164" y="3"/>
                    <a:pt x="163" y="3"/>
                  </a:cubicBezTo>
                  <a:cubicBezTo>
                    <a:pt x="149" y="3"/>
                    <a:pt x="149" y="3"/>
                    <a:pt x="149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1" y="3"/>
                    <a:pt x="141" y="3"/>
                    <a:pt x="141" y="3"/>
                  </a:cubicBezTo>
                  <a:cubicBezTo>
                    <a:pt x="124" y="3"/>
                    <a:pt x="124" y="3"/>
                    <a:pt x="124" y="3"/>
                  </a:cubicBezTo>
                  <a:cubicBezTo>
                    <a:pt x="122" y="3"/>
                    <a:pt x="118" y="3"/>
                    <a:pt x="118" y="6"/>
                  </a:cubicBezTo>
                  <a:cubicBezTo>
                    <a:pt x="118" y="8"/>
                    <a:pt x="119" y="9"/>
                    <a:pt x="121" y="9"/>
                  </a:cubicBezTo>
                  <a:cubicBezTo>
                    <a:pt x="131" y="10"/>
                    <a:pt x="131" y="10"/>
                    <a:pt x="131" y="10"/>
                  </a:cubicBezTo>
                  <a:cubicBezTo>
                    <a:pt x="136" y="11"/>
                    <a:pt x="138" y="14"/>
                    <a:pt x="138" y="28"/>
                  </a:cubicBezTo>
                  <a:cubicBezTo>
                    <a:pt x="138" y="28"/>
                    <a:pt x="140" y="108"/>
                    <a:pt x="140" y="127"/>
                  </a:cubicBezTo>
                  <a:cubicBezTo>
                    <a:pt x="136" y="123"/>
                    <a:pt x="125" y="111"/>
                    <a:pt x="125" y="111"/>
                  </a:cubicBezTo>
                  <a:cubicBezTo>
                    <a:pt x="94" y="77"/>
                    <a:pt x="94" y="77"/>
                    <a:pt x="94" y="77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4" y="2"/>
                    <a:pt x="22" y="0"/>
                    <a:pt x="21" y="0"/>
                  </a:cubicBezTo>
                  <a:cubicBezTo>
                    <a:pt x="17" y="0"/>
                    <a:pt x="17" y="4"/>
                    <a:pt x="17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2" name="Freeform 11">
              <a:extLst>
                <a:ext uri="{FF2B5EF4-FFF2-40B4-BE49-F238E27FC236}">
                  <a16:creationId xmlns:a16="http://schemas.microsoft.com/office/drawing/2014/main" id="{7ED7B575-029E-43C2-AB03-C55C2F9DB40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86" y="2465"/>
              <a:ext cx="38" cy="107"/>
            </a:xfrm>
            <a:custGeom>
              <a:avLst/>
              <a:gdLst>
                <a:gd name="T0" fmla="*/ 29 w 56"/>
                <a:gd name="T1" fmla="*/ 0 h 157"/>
                <a:gd name="T2" fmla="*/ 26 w 56"/>
                <a:gd name="T3" fmla="*/ 0 h 157"/>
                <a:gd name="T4" fmla="*/ 23 w 56"/>
                <a:gd name="T5" fmla="*/ 0 h 157"/>
                <a:gd name="T6" fmla="*/ 5 w 56"/>
                <a:gd name="T7" fmla="*/ 0 h 157"/>
                <a:gd name="T8" fmla="*/ 0 w 56"/>
                <a:gd name="T9" fmla="*/ 3 h 157"/>
                <a:gd name="T10" fmla="*/ 4 w 56"/>
                <a:gd name="T11" fmla="*/ 6 h 157"/>
                <a:gd name="T12" fmla="*/ 10 w 56"/>
                <a:gd name="T13" fmla="*/ 6 h 157"/>
                <a:gd name="T14" fmla="*/ 15 w 56"/>
                <a:gd name="T15" fmla="*/ 16 h 157"/>
                <a:gd name="T16" fmla="*/ 16 w 56"/>
                <a:gd name="T17" fmla="*/ 60 h 157"/>
                <a:gd name="T18" fmla="*/ 16 w 56"/>
                <a:gd name="T19" fmla="*/ 96 h 157"/>
                <a:gd name="T20" fmla="*/ 15 w 56"/>
                <a:gd name="T21" fmla="*/ 141 h 157"/>
                <a:gd name="T22" fmla="*/ 10 w 56"/>
                <a:gd name="T23" fmla="*/ 150 h 157"/>
                <a:gd name="T24" fmla="*/ 4 w 56"/>
                <a:gd name="T25" fmla="*/ 151 h 157"/>
                <a:gd name="T26" fmla="*/ 1 w 56"/>
                <a:gd name="T27" fmla="*/ 154 h 157"/>
                <a:gd name="T28" fmla="*/ 6 w 56"/>
                <a:gd name="T29" fmla="*/ 157 h 157"/>
                <a:gd name="T30" fmla="*/ 22 w 56"/>
                <a:gd name="T31" fmla="*/ 157 h 157"/>
                <a:gd name="T32" fmla="*/ 26 w 56"/>
                <a:gd name="T33" fmla="*/ 157 h 157"/>
                <a:gd name="T34" fmla="*/ 28 w 56"/>
                <a:gd name="T35" fmla="*/ 157 h 157"/>
                <a:gd name="T36" fmla="*/ 51 w 56"/>
                <a:gd name="T37" fmla="*/ 157 h 157"/>
                <a:gd name="T38" fmla="*/ 56 w 56"/>
                <a:gd name="T39" fmla="*/ 154 h 157"/>
                <a:gd name="T40" fmla="*/ 53 w 56"/>
                <a:gd name="T41" fmla="*/ 151 h 157"/>
                <a:gd name="T42" fmla="*/ 44 w 56"/>
                <a:gd name="T43" fmla="*/ 150 h 157"/>
                <a:gd name="T44" fmla="*/ 37 w 56"/>
                <a:gd name="T45" fmla="*/ 141 h 157"/>
                <a:gd name="T46" fmla="*/ 36 w 56"/>
                <a:gd name="T47" fmla="*/ 96 h 157"/>
                <a:gd name="T48" fmla="*/ 36 w 56"/>
                <a:gd name="T49" fmla="*/ 60 h 157"/>
                <a:gd name="T50" fmla="*/ 36 w 56"/>
                <a:gd name="T51" fmla="*/ 16 h 157"/>
                <a:gd name="T52" fmla="*/ 43 w 56"/>
                <a:gd name="T53" fmla="*/ 6 h 157"/>
                <a:gd name="T54" fmla="*/ 47 w 56"/>
                <a:gd name="T55" fmla="*/ 6 h 157"/>
                <a:gd name="T56" fmla="*/ 51 w 56"/>
                <a:gd name="T57" fmla="*/ 3 h 157"/>
                <a:gd name="T58" fmla="*/ 46 w 56"/>
                <a:gd name="T59" fmla="*/ 0 h 157"/>
                <a:gd name="T60" fmla="*/ 29 w 56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157">
                  <a:moveTo>
                    <a:pt x="29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2" y="6"/>
                    <a:pt x="4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3" y="7"/>
                    <a:pt x="15" y="9"/>
                    <a:pt x="15" y="16"/>
                  </a:cubicBezTo>
                  <a:cubicBezTo>
                    <a:pt x="15" y="16"/>
                    <a:pt x="16" y="60"/>
                    <a:pt x="16" y="60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16" y="116"/>
                    <a:pt x="16" y="132"/>
                    <a:pt x="15" y="141"/>
                  </a:cubicBezTo>
                  <a:cubicBezTo>
                    <a:pt x="14" y="147"/>
                    <a:pt x="13" y="150"/>
                    <a:pt x="10" y="150"/>
                  </a:cubicBezTo>
                  <a:cubicBezTo>
                    <a:pt x="10" y="150"/>
                    <a:pt x="4" y="151"/>
                    <a:pt x="4" y="151"/>
                  </a:cubicBezTo>
                  <a:cubicBezTo>
                    <a:pt x="2" y="151"/>
                    <a:pt x="1" y="153"/>
                    <a:pt x="1" y="154"/>
                  </a:cubicBezTo>
                  <a:cubicBezTo>
                    <a:pt x="1" y="157"/>
                    <a:pt x="5" y="157"/>
                    <a:pt x="6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1" y="157"/>
                    <a:pt x="51" y="157"/>
                    <a:pt x="51" y="157"/>
                  </a:cubicBezTo>
                  <a:cubicBezTo>
                    <a:pt x="55" y="157"/>
                    <a:pt x="56" y="155"/>
                    <a:pt x="56" y="154"/>
                  </a:cubicBezTo>
                  <a:cubicBezTo>
                    <a:pt x="56" y="153"/>
                    <a:pt x="55" y="151"/>
                    <a:pt x="53" y="151"/>
                  </a:cubicBezTo>
                  <a:cubicBezTo>
                    <a:pt x="44" y="150"/>
                    <a:pt x="44" y="150"/>
                    <a:pt x="44" y="150"/>
                  </a:cubicBezTo>
                  <a:cubicBezTo>
                    <a:pt x="39" y="150"/>
                    <a:pt x="38" y="147"/>
                    <a:pt x="37" y="141"/>
                  </a:cubicBezTo>
                  <a:cubicBezTo>
                    <a:pt x="36" y="132"/>
                    <a:pt x="36" y="116"/>
                    <a:pt x="36" y="96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0"/>
                    <a:pt x="38" y="7"/>
                    <a:pt x="43" y="6"/>
                  </a:cubicBezTo>
                  <a:cubicBezTo>
                    <a:pt x="43" y="6"/>
                    <a:pt x="47" y="6"/>
                    <a:pt x="47" y="6"/>
                  </a:cubicBezTo>
                  <a:cubicBezTo>
                    <a:pt x="49" y="6"/>
                    <a:pt x="51" y="4"/>
                    <a:pt x="51" y="3"/>
                  </a:cubicBezTo>
                  <a:cubicBezTo>
                    <a:pt x="51" y="0"/>
                    <a:pt x="47" y="0"/>
                    <a:pt x="46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3" name="Freeform 12">
              <a:extLst>
                <a:ext uri="{FF2B5EF4-FFF2-40B4-BE49-F238E27FC236}">
                  <a16:creationId xmlns:a16="http://schemas.microsoft.com/office/drawing/2014/main" id="{68E47084-776D-470F-9E06-E306DCDF0AB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730" y="2465"/>
              <a:ext cx="112" cy="109"/>
            </a:xfrm>
            <a:custGeom>
              <a:avLst/>
              <a:gdLst>
                <a:gd name="T0" fmla="*/ 148 w 166"/>
                <a:gd name="T1" fmla="*/ 0 h 160"/>
                <a:gd name="T2" fmla="*/ 145 w 166"/>
                <a:gd name="T3" fmla="*/ 0 h 160"/>
                <a:gd name="T4" fmla="*/ 140 w 166"/>
                <a:gd name="T5" fmla="*/ 0 h 160"/>
                <a:gd name="T6" fmla="*/ 125 w 166"/>
                <a:gd name="T7" fmla="*/ 0 h 160"/>
                <a:gd name="T8" fmla="*/ 119 w 166"/>
                <a:gd name="T9" fmla="*/ 3 h 160"/>
                <a:gd name="T10" fmla="*/ 123 w 166"/>
                <a:gd name="T11" fmla="*/ 6 h 160"/>
                <a:gd name="T12" fmla="*/ 130 w 166"/>
                <a:gd name="T13" fmla="*/ 6 h 160"/>
                <a:gd name="T14" fmla="*/ 131 w 166"/>
                <a:gd name="T15" fmla="*/ 10 h 160"/>
                <a:gd name="T16" fmla="*/ 130 w 166"/>
                <a:gd name="T17" fmla="*/ 17 h 160"/>
                <a:gd name="T18" fmla="*/ 88 w 166"/>
                <a:gd name="T19" fmla="*/ 127 h 160"/>
                <a:gd name="T20" fmla="*/ 50 w 166"/>
                <a:gd name="T21" fmla="*/ 26 h 160"/>
                <a:gd name="T22" fmla="*/ 44 w 166"/>
                <a:gd name="T23" fmla="*/ 9 h 160"/>
                <a:gd name="T24" fmla="*/ 46 w 166"/>
                <a:gd name="T25" fmla="*/ 7 h 160"/>
                <a:gd name="T26" fmla="*/ 53 w 166"/>
                <a:gd name="T27" fmla="*/ 6 h 160"/>
                <a:gd name="T28" fmla="*/ 57 w 166"/>
                <a:gd name="T29" fmla="*/ 3 h 160"/>
                <a:gd name="T30" fmla="*/ 50 w 166"/>
                <a:gd name="T31" fmla="*/ 0 h 160"/>
                <a:gd name="T32" fmla="*/ 35 w 166"/>
                <a:gd name="T33" fmla="*/ 0 h 160"/>
                <a:gd name="T34" fmla="*/ 31 w 166"/>
                <a:gd name="T35" fmla="*/ 0 h 160"/>
                <a:gd name="T36" fmla="*/ 26 w 166"/>
                <a:gd name="T37" fmla="*/ 0 h 160"/>
                <a:gd name="T38" fmla="*/ 7 w 166"/>
                <a:gd name="T39" fmla="*/ 0 h 160"/>
                <a:gd name="T40" fmla="*/ 0 w 166"/>
                <a:gd name="T41" fmla="*/ 3 h 160"/>
                <a:gd name="T42" fmla="*/ 3 w 166"/>
                <a:gd name="T43" fmla="*/ 6 h 160"/>
                <a:gd name="T44" fmla="*/ 10 w 166"/>
                <a:gd name="T45" fmla="*/ 6 h 160"/>
                <a:gd name="T46" fmla="*/ 24 w 166"/>
                <a:gd name="T47" fmla="*/ 21 h 160"/>
                <a:gd name="T48" fmla="*/ 75 w 166"/>
                <a:gd name="T49" fmla="*/ 148 h 160"/>
                <a:gd name="T50" fmla="*/ 83 w 166"/>
                <a:gd name="T51" fmla="*/ 160 h 160"/>
                <a:gd name="T52" fmla="*/ 89 w 166"/>
                <a:gd name="T53" fmla="*/ 151 h 160"/>
                <a:gd name="T54" fmla="*/ 93 w 166"/>
                <a:gd name="T55" fmla="*/ 144 h 160"/>
                <a:gd name="T56" fmla="*/ 118 w 166"/>
                <a:gd name="T57" fmla="*/ 84 h 160"/>
                <a:gd name="T58" fmla="*/ 130 w 166"/>
                <a:gd name="T59" fmla="*/ 55 h 160"/>
                <a:gd name="T60" fmla="*/ 142 w 166"/>
                <a:gd name="T61" fmla="*/ 26 h 160"/>
                <a:gd name="T62" fmla="*/ 153 w 166"/>
                <a:gd name="T63" fmla="*/ 8 h 160"/>
                <a:gd name="T64" fmla="*/ 162 w 166"/>
                <a:gd name="T65" fmla="*/ 6 h 160"/>
                <a:gd name="T66" fmla="*/ 166 w 166"/>
                <a:gd name="T67" fmla="*/ 3 h 160"/>
                <a:gd name="T68" fmla="*/ 161 w 166"/>
                <a:gd name="T69" fmla="*/ 0 h 160"/>
                <a:gd name="T70" fmla="*/ 148 w 166"/>
                <a:gd name="T71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6" h="160">
                  <a:moveTo>
                    <a:pt x="148" y="0"/>
                  </a:moveTo>
                  <a:cubicBezTo>
                    <a:pt x="145" y="0"/>
                    <a:pt x="145" y="0"/>
                    <a:pt x="145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3" y="0"/>
                    <a:pt x="119" y="0"/>
                    <a:pt x="119" y="3"/>
                  </a:cubicBezTo>
                  <a:cubicBezTo>
                    <a:pt x="119" y="4"/>
                    <a:pt x="119" y="6"/>
                    <a:pt x="123" y="6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31" y="7"/>
                    <a:pt x="131" y="9"/>
                    <a:pt x="131" y="10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26" y="30"/>
                    <a:pt x="100" y="97"/>
                    <a:pt x="88" y="127"/>
                  </a:cubicBezTo>
                  <a:cubicBezTo>
                    <a:pt x="85" y="120"/>
                    <a:pt x="50" y="26"/>
                    <a:pt x="50" y="26"/>
                  </a:cubicBezTo>
                  <a:cubicBezTo>
                    <a:pt x="47" y="18"/>
                    <a:pt x="44" y="12"/>
                    <a:pt x="44" y="9"/>
                  </a:cubicBezTo>
                  <a:cubicBezTo>
                    <a:pt x="44" y="8"/>
                    <a:pt x="45" y="7"/>
                    <a:pt x="46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6" y="6"/>
                    <a:pt x="57" y="4"/>
                    <a:pt x="57" y="3"/>
                  </a:cubicBezTo>
                  <a:cubicBezTo>
                    <a:pt x="57" y="0"/>
                    <a:pt x="52" y="0"/>
                    <a:pt x="5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7" y="8"/>
                    <a:pt x="20" y="10"/>
                    <a:pt x="24" y="21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8" y="157"/>
                    <a:pt x="80" y="160"/>
                    <a:pt x="83" y="160"/>
                  </a:cubicBezTo>
                  <a:cubicBezTo>
                    <a:pt x="86" y="160"/>
                    <a:pt x="86" y="158"/>
                    <a:pt x="89" y="151"/>
                  </a:cubicBezTo>
                  <a:cubicBezTo>
                    <a:pt x="93" y="144"/>
                    <a:pt x="93" y="144"/>
                    <a:pt x="93" y="144"/>
                  </a:cubicBezTo>
                  <a:cubicBezTo>
                    <a:pt x="118" y="84"/>
                    <a:pt x="118" y="84"/>
                    <a:pt x="118" y="84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42" y="26"/>
                    <a:pt x="142" y="26"/>
                    <a:pt x="142" y="26"/>
                  </a:cubicBezTo>
                  <a:cubicBezTo>
                    <a:pt x="148" y="13"/>
                    <a:pt x="151" y="9"/>
                    <a:pt x="153" y="8"/>
                  </a:cubicBezTo>
                  <a:cubicBezTo>
                    <a:pt x="156" y="6"/>
                    <a:pt x="160" y="6"/>
                    <a:pt x="162" y="6"/>
                  </a:cubicBezTo>
                  <a:cubicBezTo>
                    <a:pt x="165" y="6"/>
                    <a:pt x="166" y="4"/>
                    <a:pt x="166" y="3"/>
                  </a:cubicBezTo>
                  <a:cubicBezTo>
                    <a:pt x="166" y="1"/>
                    <a:pt x="164" y="0"/>
                    <a:pt x="161" y="0"/>
                  </a:cubicBez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4" name="Freeform 13">
              <a:extLst>
                <a:ext uri="{FF2B5EF4-FFF2-40B4-BE49-F238E27FC236}">
                  <a16:creationId xmlns:a16="http://schemas.microsoft.com/office/drawing/2014/main" id="{7780C905-979A-4A6E-B85A-D3FC1596C57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848" y="2464"/>
              <a:ext cx="64" cy="108"/>
            </a:xfrm>
            <a:custGeom>
              <a:avLst/>
              <a:gdLst>
                <a:gd name="T0" fmla="*/ 84 w 94"/>
                <a:gd name="T1" fmla="*/ 1 h 160"/>
                <a:gd name="T2" fmla="*/ 83 w 94"/>
                <a:gd name="T3" fmla="*/ 1 h 160"/>
                <a:gd name="T4" fmla="*/ 75 w 94"/>
                <a:gd name="T5" fmla="*/ 2 h 160"/>
                <a:gd name="T6" fmla="*/ 28 w 94"/>
                <a:gd name="T7" fmla="*/ 2 h 160"/>
                <a:gd name="T8" fmla="*/ 26 w 94"/>
                <a:gd name="T9" fmla="*/ 2 h 160"/>
                <a:gd name="T10" fmla="*/ 5 w 94"/>
                <a:gd name="T11" fmla="*/ 2 h 160"/>
                <a:gd name="T12" fmla="*/ 0 w 94"/>
                <a:gd name="T13" fmla="*/ 5 h 160"/>
                <a:gd name="T14" fmla="*/ 4 w 94"/>
                <a:gd name="T15" fmla="*/ 8 h 160"/>
                <a:gd name="T16" fmla="*/ 10 w 94"/>
                <a:gd name="T17" fmla="*/ 8 h 160"/>
                <a:gd name="T18" fmla="*/ 18 w 94"/>
                <a:gd name="T19" fmla="*/ 18 h 160"/>
                <a:gd name="T20" fmla="*/ 18 w 94"/>
                <a:gd name="T21" fmla="*/ 62 h 160"/>
                <a:gd name="T22" fmla="*/ 18 w 94"/>
                <a:gd name="T23" fmla="*/ 98 h 160"/>
                <a:gd name="T24" fmla="*/ 17 w 94"/>
                <a:gd name="T25" fmla="*/ 143 h 160"/>
                <a:gd name="T26" fmla="*/ 12 w 94"/>
                <a:gd name="T27" fmla="*/ 152 h 160"/>
                <a:gd name="T28" fmla="*/ 7 w 94"/>
                <a:gd name="T29" fmla="*/ 153 h 160"/>
                <a:gd name="T30" fmla="*/ 3 w 94"/>
                <a:gd name="T31" fmla="*/ 156 h 160"/>
                <a:gd name="T32" fmla="*/ 8 w 94"/>
                <a:gd name="T33" fmla="*/ 159 h 160"/>
                <a:gd name="T34" fmla="*/ 25 w 94"/>
                <a:gd name="T35" fmla="*/ 159 h 160"/>
                <a:gd name="T36" fmla="*/ 28 w 94"/>
                <a:gd name="T37" fmla="*/ 159 h 160"/>
                <a:gd name="T38" fmla="*/ 36 w 94"/>
                <a:gd name="T39" fmla="*/ 159 h 160"/>
                <a:gd name="T40" fmla="*/ 79 w 94"/>
                <a:gd name="T41" fmla="*/ 160 h 160"/>
                <a:gd name="T42" fmla="*/ 91 w 94"/>
                <a:gd name="T43" fmla="*/ 153 h 160"/>
                <a:gd name="T44" fmla="*/ 94 w 94"/>
                <a:gd name="T45" fmla="*/ 133 h 160"/>
                <a:gd name="T46" fmla="*/ 91 w 94"/>
                <a:gd name="T47" fmla="*/ 129 h 160"/>
                <a:gd name="T48" fmla="*/ 88 w 94"/>
                <a:gd name="T49" fmla="*/ 133 h 160"/>
                <a:gd name="T50" fmla="*/ 80 w 94"/>
                <a:gd name="T51" fmla="*/ 146 h 160"/>
                <a:gd name="T52" fmla="*/ 61 w 94"/>
                <a:gd name="T53" fmla="*/ 149 h 160"/>
                <a:gd name="T54" fmla="*/ 38 w 94"/>
                <a:gd name="T55" fmla="*/ 133 h 160"/>
                <a:gd name="T56" fmla="*/ 38 w 94"/>
                <a:gd name="T57" fmla="*/ 107 h 160"/>
                <a:gd name="T58" fmla="*/ 38 w 94"/>
                <a:gd name="T59" fmla="*/ 98 h 160"/>
                <a:gd name="T60" fmla="*/ 38 w 94"/>
                <a:gd name="T61" fmla="*/ 80 h 160"/>
                <a:gd name="T62" fmla="*/ 67 w 94"/>
                <a:gd name="T63" fmla="*/ 82 h 160"/>
                <a:gd name="T64" fmla="*/ 77 w 94"/>
                <a:gd name="T65" fmla="*/ 88 h 160"/>
                <a:gd name="T66" fmla="*/ 77 w 94"/>
                <a:gd name="T67" fmla="*/ 94 h 160"/>
                <a:gd name="T68" fmla="*/ 80 w 94"/>
                <a:gd name="T69" fmla="*/ 97 h 160"/>
                <a:gd name="T70" fmla="*/ 83 w 94"/>
                <a:gd name="T71" fmla="*/ 92 h 160"/>
                <a:gd name="T72" fmla="*/ 84 w 94"/>
                <a:gd name="T73" fmla="*/ 79 h 160"/>
                <a:gd name="T74" fmla="*/ 86 w 94"/>
                <a:gd name="T75" fmla="*/ 67 h 160"/>
                <a:gd name="T76" fmla="*/ 83 w 94"/>
                <a:gd name="T77" fmla="*/ 64 h 160"/>
                <a:gd name="T78" fmla="*/ 79 w 94"/>
                <a:gd name="T79" fmla="*/ 67 h 160"/>
                <a:gd name="T80" fmla="*/ 70 w 94"/>
                <a:gd name="T81" fmla="*/ 70 h 160"/>
                <a:gd name="T82" fmla="*/ 38 w 94"/>
                <a:gd name="T83" fmla="*/ 70 h 160"/>
                <a:gd name="T84" fmla="*/ 38 w 94"/>
                <a:gd name="T85" fmla="*/ 13 h 160"/>
                <a:gd name="T86" fmla="*/ 66 w 94"/>
                <a:gd name="T87" fmla="*/ 13 h 160"/>
                <a:gd name="T88" fmla="*/ 79 w 94"/>
                <a:gd name="T89" fmla="*/ 19 h 160"/>
                <a:gd name="T90" fmla="*/ 80 w 94"/>
                <a:gd name="T91" fmla="*/ 26 h 160"/>
                <a:gd name="T92" fmla="*/ 83 w 94"/>
                <a:gd name="T93" fmla="*/ 30 h 160"/>
                <a:gd name="T94" fmla="*/ 86 w 94"/>
                <a:gd name="T95" fmla="*/ 27 h 160"/>
                <a:gd name="T96" fmla="*/ 87 w 94"/>
                <a:gd name="T97" fmla="*/ 17 h 160"/>
                <a:gd name="T98" fmla="*/ 87 w 94"/>
                <a:gd name="T99" fmla="*/ 13 h 160"/>
                <a:gd name="T100" fmla="*/ 89 w 94"/>
                <a:gd name="T101" fmla="*/ 3 h 160"/>
                <a:gd name="T102" fmla="*/ 87 w 94"/>
                <a:gd name="T103" fmla="*/ 0 h 160"/>
                <a:gd name="T104" fmla="*/ 84 w 94"/>
                <a:gd name="T105" fmla="*/ 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4" h="160">
                  <a:moveTo>
                    <a:pt x="84" y="1"/>
                  </a:moveTo>
                  <a:cubicBezTo>
                    <a:pt x="83" y="1"/>
                    <a:pt x="83" y="1"/>
                    <a:pt x="83" y="1"/>
                  </a:cubicBezTo>
                  <a:cubicBezTo>
                    <a:pt x="75" y="2"/>
                    <a:pt x="75" y="2"/>
                    <a:pt x="75" y="2"/>
                  </a:cubicBezTo>
                  <a:cubicBezTo>
                    <a:pt x="75" y="2"/>
                    <a:pt x="28" y="2"/>
                    <a:pt x="28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0" y="2"/>
                    <a:pt x="0" y="5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6" y="9"/>
                    <a:pt x="17" y="12"/>
                    <a:pt x="18" y="18"/>
                  </a:cubicBezTo>
                  <a:cubicBezTo>
                    <a:pt x="18" y="18"/>
                    <a:pt x="18" y="62"/>
                    <a:pt x="18" y="62"/>
                  </a:cubicBezTo>
                  <a:cubicBezTo>
                    <a:pt x="18" y="98"/>
                    <a:pt x="18" y="98"/>
                    <a:pt x="18" y="98"/>
                  </a:cubicBezTo>
                  <a:cubicBezTo>
                    <a:pt x="18" y="118"/>
                    <a:pt x="18" y="134"/>
                    <a:pt x="17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7" y="153"/>
                    <a:pt x="7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7" y="159"/>
                    <a:pt x="8" y="159"/>
                  </a:cubicBezTo>
                  <a:cubicBezTo>
                    <a:pt x="25" y="159"/>
                    <a:pt x="25" y="159"/>
                    <a:pt x="25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79" y="160"/>
                    <a:pt x="79" y="160"/>
                    <a:pt x="79" y="160"/>
                  </a:cubicBezTo>
                  <a:cubicBezTo>
                    <a:pt x="87" y="160"/>
                    <a:pt x="90" y="160"/>
                    <a:pt x="91" y="153"/>
                  </a:cubicBezTo>
                  <a:cubicBezTo>
                    <a:pt x="92" y="149"/>
                    <a:pt x="94" y="135"/>
                    <a:pt x="94" y="133"/>
                  </a:cubicBezTo>
                  <a:cubicBezTo>
                    <a:pt x="94" y="132"/>
                    <a:pt x="94" y="129"/>
                    <a:pt x="91" y="129"/>
                  </a:cubicBezTo>
                  <a:cubicBezTo>
                    <a:pt x="89" y="129"/>
                    <a:pt x="88" y="131"/>
                    <a:pt x="88" y="133"/>
                  </a:cubicBezTo>
                  <a:cubicBezTo>
                    <a:pt x="86" y="141"/>
                    <a:pt x="84" y="144"/>
                    <a:pt x="80" y="146"/>
                  </a:cubicBezTo>
                  <a:cubicBezTo>
                    <a:pt x="75" y="149"/>
                    <a:pt x="66" y="149"/>
                    <a:pt x="61" y="149"/>
                  </a:cubicBezTo>
                  <a:cubicBezTo>
                    <a:pt x="41" y="149"/>
                    <a:pt x="39" y="146"/>
                    <a:pt x="38" y="133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8" y="98"/>
                    <a:pt x="38" y="98"/>
                    <a:pt x="38" y="9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8" y="81"/>
                    <a:pt x="67" y="82"/>
                    <a:pt x="67" y="82"/>
                  </a:cubicBezTo>
                  <a:cubicBezTo>
                    <a:pt x="75" y="82"/>
                    <a:pt x="76" y="86"/>
                    <a:pt x="77" y="88"/>
                  </a:cubicBezTo>
                  <a:cubicBezTo>
                    <a:pt x="77" y="94"/>
                    <a:pt x="77" y="94"/>
                    <a:pt x="77" y="94"/>
                  </a:cubicBezTo>
                  <a:cubicBezTo>
                    <a:pt x="77" y="96"/>
                    <a:pt x="79" y="97"/>
                    <a:pt x="80" y="97"/>
                  </a:cubicBezTo>
                  <a:cubicBezTo>
                    <a:pt x="83" y="97"/>
                    <a:pt x="83" y="94"/>
                    <a:pt x="83" y="92"/>
                  </a:cubicBezTo>
                  <a:cubicBezTo>
                    <a:pt x="84" y="79"/>
                    <a:pt x="84" y="79"/>
                    <a:pt x="84" y="79"/>
                  </a:cubicBezTo>
                  <a:cubicBezTo>
                    <a:pt x="84" y="79"/>
                    <a:pt x="86" y="67"/>
                    <a:pt x="86" y="67"/>
                  </a:cubicBezTo>
                  <a:cubicBezTo>
                    <a:pt x="86" y="64"/>
                    <a:pt x="84" y="64"/>
                    <a:pt x="83" y="64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8" y="69"/>
                    <a:pt x="75" y="69"/>
                    <a:pt x="70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66" y="13"/>
                    <a:pt x="66" y="13"/>
                  </a:cubicBezTo>
                  <a:cubicBezTo>
                    <a:pt x="77" y="15"/>
                    <a:pt x="78" y="17"/>
                    <a:pt x="79" y="19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30"/>
                    <a:pt x="82" y="30"/>
                    <a:pt x="83" y="30"/>
                  </a:cubicBezTo>
                  <a:cubicBezTo>
                    <a:pt x="84" y="30"/>
                    <a:pt x="86" y="30"/>
                    <a:pt x="86" y="27"/>
                  </a:cubicBezTo>
                  <a:cubicBezTo>
                    <a:pt x="86" y="27"/>
                    <a:pt x="87" y="17"/>
                    <a:pt x="87" y="17"/>
                  </a:cubicBezTo>
                  <a:cubicBezTo>
                    <a:pt x="87" y="13"/>
                    <a:pt x="87" y="13"/>
                    <a:pt x="87" y="1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0"/>
                    <a:pt x="87" y="0"/>
                    <a:pt x="87" y="0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5" name="Freeform 14">
              <a:extLst>
                <a:ext uri="{FF2B5EF4-FFF2-40B4-BE49-F238E27FC236}">
                  <a16:creationId xmlns:a16="http://schemas.microsoft.com/office/drawing/2014/main" id="{08F7322A-262A-413D-ACF3-AB5F1376FAD5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930" y="2465"/>
              <a:ext cx="107" cy="107"/>
            </a:xfrm>
            <a:custGeom>
              <a:avLst/>
              <a:gdLst>
                <a:gd name="T0" fmla="*/ 35 w 157"/>
                <a:gd name="T1" fmla="*/ 0 h 157"/>
                <a:gd name="T2" fmla="*/ 28 w 157"/>
                <a:gd name="T3" fmla="*/ 0 h 157"/>
                <a:gd name="T4" fmla="*/ 25 w 157"/>
                <a:gd name="T5" fmla="*/ 0 h 157"/>
                <a:gd name="T6" fmla="*/ 5 w 157"/>
                <a:gd name="T7" fmla="*/ 0 h 157"/>
                <a:gd name="T8" fmla="*/ 0 w 157"/>
                <a:gd name="T9" fmla="*/ 3 h 157"/>
                <a:gd name="T10" fmla="*/ 3 w 157"/>
                <a:gd name="T11" fmla="*/ 6 h 157"/>
                <a:gd name="T12" fmla="*/ 10 w 157"/>
                <a:gd name="T13" fmla="*/ 6 h 157"/>
                <a:gd name="T14" fmla="*/ 17 w 157"/>
                <a:gd name="T15" fmla="*/ 16 h 157"/>
                <a:gd name="T16" fmla="*/ 18 w 157"/>
                <a:gd name="T17" fmla="*/ 60 h 157"/>
                <a:gd name="T18" fmla="*/ 18 w 157"/>
                <a:gd name="T19" fmla="*/ 96 h 157"/>
                <a:gd name="T20" fmla="*/ 17 w 157"/>
                <a:gd name="T21" fmla="*/ 141 h 157"/>
                <a:gd name="T22" fmla="*/ 12 w 157"/>
                <a:gd name="T23" fmla="*/ 150 h 157"/>
                <a:gd name="T24" fmla="*/ 6 w 157"/>
                <a:gd name="T25" fmla="*/ 151 h 157"/>
                <a:gd name="T26" fmla="*/ 3 w 157"/>
                <a:gd name="T27" fmla="*/ 154 h 157"/>
                <a:gd name="T28" fmla="*/ 8 w 157"/>
                <a:gd name="T29" fmla="*/ 157 h 157"/>
                <a:gd name="T30" fmla="*/ 26 w 157"/>
                <a:gd name="T31" fmla="*/ 157 h 157"/>
                <a:gd name="T32" fmla="*/ 29 w 157"/>
                <a:gd name="T33" fmla="*/ 157 h 157"/>
                <a:gd name="T34" fmla="*/ 52 w 157"/>
                <a:gd name="T35" fmla="*/ 157 h 157"/>
                <a:gd name="T36" fmla="*/ 57 w 157"/>
                <a:gd name="T37" fmla="*/ 154 h 157"/>
                <a:gd name="T38" fmla="*/ 54 w 157"/>
                <a:gd name="T39" fmla="*/ 151 h 157"/>
                <a:gd name="T40" fmla="*/ 45 w 157"/>
                <a:gd name="T41" fmla="*/ 150 h 157"/>
                <a:gd name="T42" fmla="*/ 38 w 157"/>
                <a:gd name="T43" fmla="*/ 141 h 157"/>
                <a:gd name="T44" fmla="*/ 37 w 157"/>
                <a:gd name="T45" fmla="*/ 96 h 157"/>
                <a:gd name="T46" fmla="*/ 37 w 157"/>
                <a:gd name="T47" fmla="*/ 92 h 157"/>
                <a:gd name="T48" fmla="*/ 62 w 157"/>
                <a:gd name="T49" fmla="*/ 92 h 157"/>
                <a:gd name="T50" fmla="*/ 64 w 157"/>
                <a:gd name="T51" fmla="*/ 93 h 157"/>
                <a:gd name="T52" fmla="*/ 71 w 157"/>
                <a:gd name="T53" fmla="*/ 102 h 157"/>
                <a:gd name="T54" fmla="*/ 86 w 157"/>
                <a:gd name="T55" fmla="*/ 123 h 157"/>
                <a:gd name="T56" fmla="*/ 89 w 157"/>
                <a:gd name="T57" fmla="*/ 126 h 157"/>
                <a:gd name="T58" fmla="*/ 114 w 157"/>
                <a:gd name="T59" fmla="*/ 153 h 157"/>
                <a:gd name="T60" fmla="*/ 136 w 157"/>
                <a:gd name="T61" fmla="*/ 157 h 157"/>
                <a:gd name="T62" fmla="*/ 151 w 157"/>
                <a:gd name="T63" fmla="*/ 157 h 157"/>
                <a:gd name="T64" fmla="*/ 157 w 157"/>
                <a:gd name="T65" fmla="*/ 154 h 157"/>
                <a:gd name="T66" fmla="*/ 154 w 157"/>
                <a:gd name="T67" fmla="*/ 151 h 157"/>
                <a:gd name="T68" fmla="*/ 146 w 157"/>
                <a:gd name="T69" fmla="*/ 151 h 157"/>
                <a:gd name="T70" fmla="*/ 122 w 157"/>
                <a:gd name="T71" fmla="*/ 136 h 157"/>
                <a:gd name="T72" fmla="*/ 85 w 157"/>
                <a:gd name="T73" fmla="*/ 90 h 157"/>
                <a:gd name="T74" fmla="*/ 81 w 157"/>
                <a:gd name="T75" fmla="*/ 85 h 157"/>
                <a:gd name="T76" fmla="*/ 105 w 157"/>
                <a:gd name="T77" fmla="*/ 38 h 157"/>
                <a:gd name="T78" fmla="*/ 90 w 157"/>
                <a:gd name="T79" fmla="*/ 9 h 157"/>
                <a:gd name="T80" fmla="*/ 52 w 157"/>
                <a:gd name="T81" fmla="*/ 0 h 157"/>
                <a:gd name="T82" fmla="*/ 35 w 157"/>
                <a:gd name="T83" fmla="*/ 0 h 157"/>
                <a:gd name="T84" fmla="*/ 38 w 157"/>
                <a:gd name="T85" fmla="*/ 79 h 157"/>
                <a:gd name="T86" fmla="*/ 37 w 157"/>
                <a:gd name="T87" fmla="*/ 78 h 157"/>
                <a:gd name="T88" fmla="*/ 37 w 157"/>
                <a:gd name="T89" fmla="*/ 11 h 157"/>
                <a:gd name="T90" fmla="*/ 38 w 157"/>
                <a:gd name="T91" fmla="*/ 10 h 157"/>
                <a:gd name="T92" fmla="*/ 51 w 157"/>
                <a:gd name="T93" fmla="*/ 9 h 157"/>
                <a:gd name="T94" fmla="*/ 85 w 157"/>
                <a:gd name="T95" fmla="*/ 49 h 157"/>
                <a:gd name="T96" fmla="*/ 73 w 157"/>
                <a:gd name="T97" fmla="*/ 79 h 157"/>
                <a:gd name="T98" fmla="*/ 58 w 157"/>
                <a:gd name="T99" fmla="*/ 82 h 157"/>
                <a:gd name="T100" fmla="*/ 38 w 157"/>
                <a:gd name="T101" fmla="*/ 79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7" h="157">
                  <a:moveTo>
                    <a:pt x="3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0" y="0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5" y="7"/>
                    <a:pt x="17" y="10"/>
                    <a:pt x="17" y="16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8" y="96"/>
                    <a:pt x="18" y="96"/>
                    <a:pt x="18" y="96"/>
                  </a:cubicBezTo>
                  <a:cubicBezTo>
                    <a:pt x="18" y="116"/>
                    <a:pt x="18" y="132"/>
                    <a:pt x="17" y="141"/>
                  </a:cubicBezTo>
                  <a:cubicBezTo>
                    <a:pt x="16" y="146"/>
                    <a:pt x="15" y="150"/>
                    <a:pt x="12" y="150"/>
                  </a:cubicBezTo>
                  <a:cubicBezTo>
                    <a:pt x="12" y="150"/>
                    <a:pt x="6" y="151"/>
                    <a:pt x="6" y="151"/>
                  </a:cubicBezTo>
                  <a:cubicBezTo>
                    <a:pt x="4" y="151"/>
                    <a:pt x="3" y="153"/>
                    <a:pt x="3" y="154"/>
                  </a:cubicBezTo>
                  <a:cubicBezTo>
                    <a:pt x="3" y="157"/>
                    <a:pt x="7" y="157"/>
                    <a:pt x="8" y="157"/>
                  </a:cubicBezTo>
                  <a:cubicBezTo>
                    <a:pt x="26" y="157"/>
                    <a:pt x="26" y="157"/>
                    <a:pt x="26" y="157"/>
                  </a:cubicBezTo>
                  <a:cubicBezTo>
                    <a:pt x="27" y="157"/>
                    <a:pt x="29" y="157"/>
                    <a:pt x="29" y="157"/>
                  </a:cubicBezTo>
                  <a:cubicBezTo>
                    <a:pt x="52" y="157"/>
                    <a:pt x="52" y="157"/>
                    <a:pt x="52" y="157"/>
                  </a:cubicBezTo>
                  <a:cubicBezTo>
                    <a:pt x="56" y="157"/>
                    <a:pt x="57" y="155"/>
                    <a:pt x="57" y="154"/>
                  </a:cubicBezTo>
                  <a:cubicBezTo>
                    <a:pt x="57" y="153"/>
                    <a:pt x="56" y="151"/>
                    <a:pt x="54" y="151"/>
                  </a:cubicBezTo>
                  <a:cubicBezTo>
                    <a:pt x="45" y="150"/>
                    <a:pt x="45" y="150"/>
                    <a:pt x="45" y="150"/>
                  </a:cubicBezTo>
                  <a:cubicBezTo>
                    <a:pt x="40" y="150"/>
                    <a:pt x="39" y="147"/>
                    <a:pt x="38" y="141"/>
                  </a:cubicBezTo>
                  <a:cubicBezTo>
                    <a:pt x="37" y="132"/>
                    <a:pt x="37" y="116"/>
                    <a:pt x="37" y="96"/>
                  </a:cubicBezTo>
                  <a:cubicBezTo>
                    <a:pt x="37" y="92"/>
                    <a:pt x="37" y="92"/>
                    <a:pt x="37" y="92"/>
                  </a:cubicBezTo>
                  <a:cubicBezTo>
                    <a:pt x="37" y="91"/>
                    <a:pt x="62" y="92"/>
                    <a:pt x="62" y="92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71" y="102"/>
                    <a:pt x="71" y="102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9" y="126"/>
                    <a:pt x="89" y="126"/>
                    <a:pt x="89" y="126"/>
                  </a:cubicBezTo>
                  <a:cubicBezTo>
                    <a:pt x="99" y="140"/>
                    <a:pt x="106" y="149"/>
                    <a:pt x="114" y="153"/>
                  </a:cubicBezTo>
                  <a:cubicBezTo>
                    <a:pt x="120" y="156"/>
                    <a:pt x="125" y="157"/>
                    <a:pt x="136" y="157"/>
                  </a:cubicBezTo>
                  <a:cubicBezTo>
                    <a:pt x="151" y="157"/>
                    <a:pt x="151" y="157"/>
                    <a:pt x="151" y="157"/>
                  </a:cubicBezTo>
                  <a:cubicBezTo>
                    <a:pt x="154" y="157"/>
                    <a:pt x="157" y="157"/>
                    <a:pt x="157" y="154"/>
                  </a:cubicBezTo>
                  <a:cubicBezTo>
                    <a:pt x="157" y="152"/>
                    <a:pt x="156" y="151"/>
                    <a:pt x="154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1" y="150"/>
                    <a:pt x="133" y="147"/>
                    <a:pt x="122" y="136"/>
                  </a:cubicBezTo>
                  <a:cubicBezTo>
                    <a:pt x="112" y="125"/>
                    <a:pt x="99" y="109"/>
                    <a:pt x="85" y="90"/>
                  </a:cubicBezTo>
                  <a:cubicBezTo>
                    <a:pt x="85" y="90"/>
                    <a:pt x="82" y="87"/>
                    <a:pt x="81" y="85"/>
                  </a:cubicBezTo>
                  <a:cubicBezTo>
                    <a:pt x="97" y="70"/>
                    <a:pt x="105" y="55"/>
                    <a:pt x="105" y="38"/>
                  </a:cubicBezTo>
                  <a:cubicBezTo>
                    <a:pt x="105" y="23"/>
                    <a:pt x="96" y="13"/>
                    <a:pt x="90" y="9"/>
                  </a:cubicBezTo>
                  <a:cubicBezTo>
                    <a:pt x="79" y="1"/>
                    <a:pt x="64" y="0"/>
                    <a:pt x="52" y="0"/>
                  </a:cubicBezTo>
                  <a:lnTo>
                    <a:pt x="35" y="0"/>
                  </a:lnTo>
                  <a:close/>
                  <a:moveTo>
                    <a:pt x="38" y="79"/>
                  </a:moveTo>
                  <a:cubicBezTo>
                    <a:pt x="37" y="79"/>
                    <a:pt x="37" y="79"/>
                    <a:pt x="37" y="78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9" y="10"/>
                    <a:pt x="45" y="9"/>
                    <a:pt x="51" y="9"/>
                  </a:cubicBezTo>
                  <a:cubicBezTo>
                    <a:pt x="72" y="9"/>
                    <a:pt x="85" y="24"/>
                    <a:pt x="85" y="49"/>
                  </a:cubicBezTo>
                  <a:cubicBezTo>
                    <a:pt x="85" y="63"/>
                    <a:pt x="80" y="74"/>
                    <a:pt x="73" y="79"/>
                  </a:cubicBezTo>
                  <a:cubicBezTo>
                    <a:pt x="68" y="82"/>
                    <a:pt x="63" y="82"/>
                    <a:pt x="58" y="82"/>
                  </a:cubicBezTo>
                  <a:cubicBezTo>
                    <a:pt x="49" y="82"/>
                    <a:pt x="40" y="81"/>
                    <a:pt x="38" y="7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6" name="Freeform 15">
              <a:extLst>
                <a:ext uri="{FF2B5EF4-FFF2-40B4-BE49-F238E27FC236}">
                  <a16:creationId xmlns:a16="http://schemas.microsoft.com/office/drawing/2014/main" id="{AD08E25E-48F3-4541-80BD-06707A0295AE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040" y="2463"/>
              <a:ext cx="55" cy="111"/>
            </a:xfrm>
            <a:custGeom>
              <a:avLst/>
              <a:gdLst>
                <a:gd name="T0" fmla="*/ 5 w 81"/>
                <a:gd name="T1" fmla="*/ 38 h 163"/>
                <a:gd name="T2" fmla="*/ 32 w 81"/>
                <a:gd name="T3" fmla="*/ 84 h 163"/>
                <a:gd name="T4" fmla="*/ 41 w 81"/>
                <a:gd name="T5" fmla="*/ 91 h 163"/>
                <a:gd name="T6" fmla="*/ 64 w 81"/>
                <a:gd name="T7" fmla="*/ 127 h 163"/>
                <a:gd name="T8" fmla="*/ 36 w 81"/>
                <a:gd name="T9" fmla="*/ 152 h 163"/>
                <a:gd name="T10" fmla="*/ 7 w 81"/>
                <a:gd name="T11" fmla="*/ 133 h 163"/>
                <a:gd name="T12" fmla="*/ 7 w 81"/>
                <a:gd name="T13" fmla="*/ 126 h 163"/>
                <a:gd name="T14" fmla="*/ 4 w 81"/>
                <a:gd name="T15" fmla="*/ 122 h 163"/>
                <a:gd name="T16" fmla="*/ 1 w 81"/>
                <a:gd name="T17" fmla="*/ 126 h 163"/>
                <a:gd name="T18" fmla="*/ 1 w 81"/>
                <a:gd name="T19" fmla="*/ 128 h 163"/>
                <a:gd name="T20" fmla="*/ 0 w 81"/>
                <a:gd name="T21" fmla="*/ 148 h 163"/>
                <a:gd name="T22" fmla="*/ 4 w 81"/>
                <a:gd name="T23" fmla="*/ 157 h 163"/>
                <a:gd name="T24" fmla="*/ 32 w 81"/>
                <a:gd name="T25" fmla="*/ 163 h 163"/>
                <a:gd name="T26" fmla="*/ 63 w 81"/>
                <a:gd name="T27" fmla="*/ 154 h 163"/>
                <a:gd name="T28" fmla="*/ 81 w 81"/>
                <a:gd name="T29" fmla="*/ 119 h 163"/>
                <a:gd name="T30" fmla="*/ 51 w 81"/>
                <a:gd name="T31" fmla="*/ 70 h 163"/>
                <a:gd name="T32" fmla="*/ 45 w 81"/>
                <a:gd name="T33" fmla="*/ 65 h 163"/>
                <a:gd name="T34" fmla="*/ 21 w 81"/>
                <a:gd name="T35" fmla="*/ 32 h 163"/>
                <a:gd name="T36" fmla="*/ 45 w 81"/>
                <a:gd name="T37" fmla="*/ 10 h 163"/>
                <a:gd name="T38" fmla="*/ 69 w 81"/>
                <a:gd name="T39" fmla="*/ 20 h 163"/>
                <a:gd name="T40" fmla="*/ 71 w 81"/>
                <a:gd name="T41" fmla="*/ 30 h 163"/>
                <a:gd name="T42" fmla="*/ 74 w 81"/>
                <a:gd name="T43" fmla="*/ 34 h 163"/>
                <a:gd name="T44" fmla="*/ 77 w 81"/>
                <a:gd name="T45" fmla="*/ 27 h 163"/>
                <a:gd name="T46" fmla="*/ 78 w 81"/>
                <a:gd name="T47" fmla="*/ 7 h 163"/>
                <a:gd name="T48" fmla="*/ 78 w 81"/>
                <a:gd name="T49" fmla="*/ 6 h 163"/>
                <a:gd name="T50" fmla="*/ 75 w 81"/>
                <a:gd name="T51" fmla="*/ 3 h 163"/>
                <a:gd name="T52" fmla="*/ 68 w 81"/>
                <a:gd name="T53" fmla="*/ 2 h 163"/>
                <a:gd name="T54" fmla="*/ 48 w 81"/>
                <a:gd name="T55" fmla="*/ 0 h 163"/>
                <a:gd name="T56" fmla="*/ 5 w 81"/>
                <a:gd name="T57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1" h="163">
                  <a:moveTo>
                    <a:pt x="5" y="38"/>
                  </a:moveTo>
                  <a:cubicBezTo>
                    <a:pt x="5" y="52"/>
                    <a:pt x="9" y="65"/>
                    <a:pt x="32" y="84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59" y="106"/>
                    <a:pt x="64" y="114"/>
                    <a:pt x="64" y="127"/>
                  </a:cubicBezTo>
                  <a:cubicBezTo>
                    <a:pt x="64" y="140"/>
                    <a:pt x="54" y="152"/>
                    <a:pt x="36" y="152"/>
                  </a:cubicBezTo>
                  <a:cubicBezTo>
                    <a:pt x="29" y="152"/>
                    <a:pt x="11" y="150"/>
                    <a:pt x="7" y="133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7" y="124"/>
                    <a:pt x="7" y="122"/>
                    <a:pt x="4" y="122"/>
                  </a:cubicBezTo>
                  <a:cubicBezTo>
                    <a:pt x="1" y="122"/>
                    <a:pt x="1" y="125"/>
                    <a:pt x="1" y="126"/>
                  </a:cubicBezTo>
                  <a:cubicBezTo>
                    <a:pt x="1" y="126"/>
                    <a:pt x="1" y="128"/>
                    <a:pt x="1" y="12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4"/>
                    <a:pt x="0" y="156"/>
                    <a:pt x="4" y="157"/>
                  </a:cubicBezTo>
                  <a:cubicBezTo>
                    <a:pt x="11" y="161"/>
                    <a:pt x="21" y="163"/>
                    <a:pt x="32" y="163"/>
                  </a:cubicBezTo>
                  <a:cubicBezTo>
                    <a:pt x="44" y="163"/>
                    <a:pt x="55" y="160"/>
                    <a:pt x="63" y="154"/>
                  </a:cubicBezTo>
                  <a:cubicBezTo>
                    <a:pt x="77" y="145"/>
                    <a:pt x="81" y="130"/>
                    <a:pt x="81" y="119"/>
                  </a:cubicBezTo>
                  <a:cubicBezTo>
                    <a:pt x="81" y="103"/>
                    <a:pt x="76" y="90"/>
                    <a:pt x="51" y="70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26" y="49"/>
                    <a:pt x="21" y="43"/>
                    <a:pt x="21" y="32"/>
                  </a:cubicBezTo>
                  <a:cubicBezTo>
                    <a:pt x="21" y="19"/>
                    <a:pt x="30" y="10"/>
                    <a:pt x="45" y="10"/>
                  </a:cubicBezTo>
                  <a:cubicBezTo>
                    <a:pt x="61" y="10"/>
                    <a:pt x="67" y="17"/>
                    <a:pt x="69" y="20"/>
                  </a:cubicBezTo>
                  <a:cubicBezTo>
                    <a:pt x="70" y="22"/>
                    <a:pt x="71" y="27"/>
                    <a:pt x="71" y="30"/>
                  </a:cubicBezTo>
                  <a:cubicBezTo>
                    <a:pt x="71" y="31"/>
                    <a:pt x="72" y="34"/>
                    <a:pt x="74" y="34"/>
                  </a:cubicBezTo>
                  <a:cubicBezTo>
                    <a:pt x="77" y="34"/>
                    <a:pt x="77" y="30"/>
                    <a:pt x="77" y="2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5" y="3"/>
                    <a:pt x="75" y="3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2" y="1"/>
                    <a:pt x="56" y="0"/>
                    <a:pt x="48" y="0"/>
                  </a:cubicBezTo>
                  <a:cubicBezTo>
                    <a:pt x="22" y="0"/>
                    <a:pt x="5" y="15"/>
                    <a:pt x="5" y="3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7" name="Freeform 16">
              <a:extLst>
                <a:ext uri="{FF2B5EF4-FFF2-40B4-BE49-F238E27FC236}">
                  <a16:creationId xmlns:a16="http://schemas.microsoft.com/office/drawing/2014/main" id="{C2EE1E00-8FA7-4913-9E3A-18338B8A057B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17" y="2465"/>
              <a:ext cx="37" cy="107"/>
            </a:xfrm>
            <a:custGeom>
              <a:avLst/>
              <a:gdLst>
                <a:gd name="T0" fmla="*/ 29 w 55"/>
                <a:gd name="T1" fmla="*/ 0 h 157"/>
                <a:gd name="T2" fmla="*/ 25 w 55"/>
                <a:gd name="T3" fmla="*/ 0 h 157"/>
                <a:gd name="T4" fmla="*/ 22 w 55"/>
                <a:gd name="T5" fmla="*/ 0 h 157"/>
                <a:gd name="T6" fmla="*/ 5 w 55"/>
                <a:gd name="T7" fmla="*/ 0 h 157"/>
                <a:gd name="T8" fmla="*/ 0 w 55"/>
                <a:gd name="T9" fmla="*/ 3 h 157"/>
                <a:gd name="T10" fmla="*/ 3 w 55"/>
                <a:gd name="T11" fmla="*/ 6 h 157"/>
                <a:gd name="T12" fmla="*/ 9 w 55"/>
                <a:gd name="T13" fmla="*/ 6 h 157"/>
                <a:gd name="T14" fmla="*/ 15 w 55"/>
                <a:gd name="T15" fmla="*/ 16 h 157"/>
                <a:gd name="T16" fmla="*/ 15 w 55"/>
                <a:gd name="T17" fmla="*/ 60 h 157"/>
                <a:gd name="T18" fmla="*/ 15 w 55"/>
                <a:gd name="T19" fmla="*/ 96 h 157"/>
                <a:gd name="T20" fmla="*/ 14 w 55"/>
                <a:gd name="T21" fmla="*/ 141 h 157"/>
                <a:gd name="T22" fmla="*/ 9 w 55"/>
                <a:gd name="T23" fmla="*/ 150 h 157"/>
                <a:gd name="T24" fmla="*/ 4 w 55"/>
                <a:gd name="T25" fmla="*/ 151 h 157"/>
                <a:gd name="T26" fmla="*/ 0 w 55"/>
                <a:gd name="T27" fmla="*/ 154 h 157"/>
                <a:gd name="T28" fmla="*/ 5 w 55"/>
                <a:gd name="T29" fmla="*/ 157 h 157"/>
                <a:gd name="T30" fmla="*/ 22 w 55"/>
                <a:gd name="T31" fmla="*/ 157 h 157"/>
                <a:gd name="T32" fmla="*/ 25 w 55"/>
                <a:gd name="T33" fmla="*/ 157 h 157"/>
                <a:gd name="T34" fmla="*/ 28 w 55"/>
                <a:gd name="T35" fmla="*/ 157 h 157"/>
                <a:gd name="T36" fmla="*/ 50 w 55"/>
                <a:gd name="T37" fmla="*/ 157 h 157"/>
                <a:gd name="T38" fmla="*/ 55 w 55"/>
                <a:gd name="T39" fmla="*/ 154 h 157"/>
                <a:gd name="T40" fmla="*/ 52 w 55"/>
                <a:gd name="T41" fmla="*/ 151 h 157"/>
                <a:gd name="T42" fmla="*/ 43 w 55"/>
                <a:gd name="T43" fmla="*/ 150 h 157"/>
                <a:gd name="T44" fmla="*/ 36 w 55"/>
                <a:gd name="T45" fmla="*/ 141 h 157"/>
                <a:gd name="T46" fmla="*/ 35 w 55"/>
                <a:gd name="T47" fmla="*/ 96 h 157"/>
                <a:gd name="T48" fmla="*/ 35 w 55"/>
                <a:gd name="T49" fmla="*/ 60 h 157"/>
                <a:gd name="T50" fmla="*/ 36 w 55"/>
                <a:gd name="T51" fmla="*/ 16 h 157"/>
                <a:gd name="T52" fmla="*/ 42 w 55"/>
                <a:gd name="T53" fmla="*/ 6 h 157"/>
                <a:gd name="T54" fmla="*/ 47 w 55"/>
                <a:gd name="T55" fmla="*/ 6 h 157"/>
                <a:gd name="T56" fmla="*/ 50 w 55"/>
                <a:gd name="T57" fmla="*/ 3 h 157"/>
                <a:gd name="T58" fmla="*/ 45 w 55"/>
                <a:gd name="T59" fmla="*/ 0 h 157"/>
                <a:gd name="T60" fmla="*/ 29 w 55"/>
                <a:gd name="T61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" h="157">
                  <a:moveTo>
                    <a:pt x="29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7"/>
                    <a:pt x="14" y="9"/>
                    <a:pt x="15" y="16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96"/>
                    <a:pt x="15" y="96"/>
                    <a:pt x="15" y="96"/>
                  </a:cubicBezTo>
                  <a:cubicBezTo>
                    <a:pt x="15" y="116"/>
                    <a:pt x="15" y="132"/>
                    <a:pt x="14" y="141"/>
                  </a:cubicBezTo>
                  <a:cubicBezTo>
                    <a:pt x="13" y="147"/>
                    <a:pt x="12" y="150"/>
                    <a:pt x="9" y="150"/>
                  </a:cubicBezTo>
                  <a:cubicBezTo>
                    <a:pt x="9" y="150"/>
                    <a:pt x="4" y="151"/>
                    <a:pt x="4" y="151"/>
                  </a:cubicBezTo>
                  <a:cubicBezTo>
                    <a:pt x="1" y="151"/>
                    <a:pt x="0" y="153"/>
                    <a:pt x="0" y="154"/>
                  </a:cubicBezTo>
                  <a:cubicBezTo>
                    <a:pt x="0" y="157"/>
                    <a:pt x="4" y="157"/>
                    <a:pt x="5" y="157"/>
                  </a:cubicBezTo>
                  <a:cubicBezTo>
                    <a:pt x="22" y="157"/>
                    <a:pt x="22" y="157"/>
                    <a:pt x="22" y="157"/>
                  </a:cubicBezTo>
                  <a:cubicBezTo>
                    <a:pt x="25" y="157"/>
                    <a:pt x="25" y="157"/>
                    <a:pt x="25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5" y="157"/>
                    <a:pt x="55" y="155"/>
                    <a:pt x="55" y="154"/>
                  </a:cubicBezTo>
                  <a:cubicBezTo>
                    <a:pt x="55" y="153"/>
                    <a:pt x="54" y="151"/>
                    <a:pt x="52" y="151"/>
                  </a:cubicBezTo>
                  <a:cubicBezTo>
                    <a:pt x="43" y="150"/>
                    <a:pt x="43" y="150"/>
                    <a:pt x="43" y="150"/>
                  </a:cubicBezTo>
                  <a:cubicBezTo>
                    <a:pt x="38" y="150"/>
                    <a:pt x="37" y="147"/>
                    <a:pt x="36" y="141"/>
                  </a:cubicBezTo>
                  <a:cubicBezTo>
                    <a:pt x="35" y="132"/>
                    <a:pt x="35" y="116"/>
                    <a:pt x="35" y="96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0"/>
                    <a:pt x="38" y="7"/>
                    <a:pt x="42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0" y="0"/>
                    <a:pt x="46" y="0"/>
                    <a:pt x="45" y="0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8" name="Freeform 17">
              <a:extLst>
                <a:ext uri="{FF2B5EF4-FFF2-40B4-BE49-F238E27FC236}">
                  <a16:creationId xmlns:a16="http://schemas.microsoft.com/office/drawing/2014/main" id="{9FC00192-45BF-4FE5-B7BF-D13BB16E7B9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164" y="2463"/>
              <a:ext cx="89" cy="109"/>
            </a:xfrm>
            <a:custGeom>
              <a:avLst/>
              <a:gdLst>
                <a:gd name="T0" fmla="*/ 4 w 132"/>
                <a:gd name="T1" fmla="*/ 5 h 160"/>
                <a:gd name="T2" fmla="*/ 0 w 132"/>
                <a:gd name="T3" fmla="*/ 27 h 160"/>
                <a:gd name="T4" fmla="*/ 2 w 132"/>
                <a:gd name="T5" fmla="*/ 30 h 160"/>
                <a:gd name="T6" fmla="*/ 6 w 132"/>
                <a:gd name="T7" fmla="*/ 27 h 160"/>
                <a:gd name="T8" fmla="*/ 9 w 132"/>
                <a:gd name="T9" fmla="*/ 21 h 160"/>
                <a:gd name="T10" fmla="*/ 29 w 132"/>
                <a:gd name="T11" fmla="*/ 15 h 160"/>
                <a:gd name="T12" fmla="*/ 57 w 132"/>
                <a:gd name="T13" fmla="*/ 15 h 160"/>
                <a:gd name="T14" fmla="*/ 57 w 132"/>
                <a:gd name="T15" fmla="*/ 99 h 160"/>
                <a:gd name="T16" fmla="*/ 56 w 132"/>
                <a:gd name="T17" fmla="*/ 144 h 160"/>
                <a:gd name="T18" fmla="*/ 52 w 132"/>
                <a:gd name="T19" fmla="*/ 153 h 160"/>
                <a:gd name="T20" fmla="*/ 46 w 132"/>
                <a:gd name="T21" fmla="*/ 154 h 160"/>
                <a:gd name="T22" fmla="*/ 43 w 132"/>
                <a:gd name="T23" fmla="*/ 157 h 160"/>
                <a:gd name="T24" fmla="*/ 47 w 132"/>
                <a:gd name="T25" fmla="*/ 160 h 160"/>
                <a:gd name="T26" fmla="*/ 64 w 132"/>
                <a:gd name="T27" fmla="*/ 160 h 160"/>
                <a:gd name="T28" fmla="*/ 67 w 132"/>
                <a:gd name="T29" fmla="*/ 160 h 160"/>
                <a:gd name="T30" fmla="*/ 70 w 132"/>
                <a:gd name="T31" fmla="*/ 160 h 160"/>
                <a:gd name="T32" fmla="*/ 93 w 132"/>
                <a:gd name="T33" fmla="*/ 160 h 160"/>
                <a:gd name="T34" fmla="*/ 97 w 132"/>
                <a:gd name="T35" fmla="*/ 157 h 160"/>
                <a:gd name="T36" fmla="*/ 94 w 132"/>
                <a:gd name="T37" fmla="*/ 154 h 160"/>
                <a:gd name="T38" fmla="*/ 85 w 132"/>
                <a:gd name="T39" fmla="*/ 153 h 160"/>
                <a:gd name="T40" fmla="*/ 79 w 132"/>
                <a:gd name="T41" fmla="*/ 144 h 160"/>
                <a:gd name="T42" fmla="*/ 78 w 132"/>
                <a:gd name="T43" fmla="*/ 99 h 160"/>
                <a:gd name="T44" fmla="*/ 78 w 132"/>
                <a:gd name="T45" fmla="*/ 15 h 160"/>
                <a:gd name="T46" fmla="*/ 102 w 132"/>
                <a:gd name="T47" fmla="*/ 15 h 160"/>
                <a:gd name="T48" fmla="*/ 125 w 132"/>
                <a:gd name="T49" fmla="*/ 25 h 160"/>
                <a:gd name="T50" fmla="*/ 126 w 132"/>
                <a:gd name="T51" fmla="*/ 27 h 160"/>
                <a:gd name="T52" fmla="*/ 129 w 132"/>
                <a:gd name="T53" fmla="*/ 32 h 160"/>
                <a:gd name="T54" fmla="*/ 132 w 132"/>
                <a:gd name="T55" fmla="*/ 28 h 160"/>
                <a:gd name="T56" fmla="*/ 132 w 132"/>
                <a:gd name="T57" fmla="*/ 21 h 160"/>
                <a:gd name="T58" fmla="*/ 132 w 132"/>
                <a:gd name="T59" fmla="*/ 5 h 160"/>
                <a:gd name="T60" fmla="*/ 130 w 132"/>
                <a:gd name="T61" fmla="*/ 1 h 160"/>
                <a:gd name="T62" fmla="*/ 127 w 132"/>
                <a:gd name="T63" fmla="*/ 2 h 160"/>
                <a:gd name="T64" fmla="*/ 110 w 132"/>
                <a:gd name="T65" fmla="*/ 3 h 160"/>
                <a:gd name="T66" fmla="*/ 33 w 132"/>
                <a:gd name="T67" fmla="*/ 3 h 160"/>
                <a:gd name="T68" fmla="*/ 17 w 132"/>
                <a:gd name="T69" fmla="*/ 2 h 160"/>
                <a:gd name="T70" fmla="*/ 10 w 132"/>
                <a:gd name="T71" fmla="*/ 1 h 160"/>
                <a:gd name="T72" fmla="*/ 8 w 132"/>
                <a:gd name="T73" fmla="*/ 0 h 160"/>
                <a:gd name="T74" fmla="*/ 4 w 132"/>
                <a:gd name="T75" fmla="*/ 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60">
                  <a:moveTo>
                    <a:pt x="4" y="5"/>
                  </a:moveTo>
                  <a:cubicBezTo>
                    <a:pt x="4" y="5"/>
                    <a:pt x="0" y="24"/>
                    <a:pt x="0" y="27"/>
                  </a:cubicBezTo>
                  <a:cubicBezTo>
                    <a:pt x="0" y="29"/>
                    <a:pt x="1" y="30"/>
                    <a:pt x="2" y="30"/>
                  </a:cubicBezTo>
                  <a:cubicBezTo>
                    <a:pt x="4" y="30"/>
                    <a:pt x="5" y="28"/>
                    <a:pt x="6" y="27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2" y="16"/>
                    <a:pt x="16" y="15"/>
                    <a:pt x="29" y="15"/>
                  </a:cubicBezTo>
                  <a:cubicBezTo>
                    <a:pt x="29" y="15"/>
                    <a:pt x="51" y="15"/>
                    <a:pt x="57" y="15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119"/>
                    <a:pt x="57" y="135"/>
                    <a:pt x="56" y="144"/>
                  </a:cubicBezTo>
                  <a:cubicBezTo>
                    <a:pt x="56" y="150"/>
                    <a:pt x="55" y="153"/>
                    <a:pt x="52" y="153"/>
                  </a:cubicBezTo>
                  <a:cubicBezTo>
                    <a:pt x="52" y="153"/>
                    <a:pt x="46" y="154"/>
                    <a:pt x="46" y="154"/>
                  </a:cubicBezTo>
                  <a:cubicBezTo>
                    <a:pt x="44" y="154"/>
                    <a:pt x="43" y="156"/>
                    <a:pt x="43" y="157"/>
                  </a:cubicBezTo>
                  <a:cubicBezTo>
                    <a:pt x="43" y="160"/>
                    <a:pt x="46" y="160"/>
                    <a:pt x="47" y="160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7" y="160"/>
                    <a:pt x="67" y="160"/>
                    <a:pt x="67" y="160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7" y="160"/>
                    <a:pt x="97" y="158"/>
                    <a:pt x="97" y="157"/>
                  </a:cubicBezTo>
                  <a:cubicBezTo>
                    <a:pt x="97" y="156"/>
                    <a:pt x="96" y="154"/>
                    <a:pt x="94" y="154"/>
                  </a:cubicBezTo>
                  <a:cubicBezTo>
                    <a:pt x="85" y="153"/>
                    <a:pt x="85" y="153"/>
                    <a:pt x="85" y="153"/>
                  </a:cubicBezTo>
                  <a:cubicBezTo>
                    <a:pt x="80" y="153"/>
                    <a:pt x="79" y="150"/>
                    <a:pt x="79" y="144"/>
                  </a:cubicBezTo>
                  <a:cubicBezTo>
                    <a:pt x="78" y="135"/>
                    <a:pt x="78" y="119"/>
                    <a:pt x="78" y="99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80" y="15"/>
                    <a:pt x="102" y="15"/>
                    <a:pt x="102" y="15"/>
                  </a:cubicBezTo>
                  <a:cubicBezTo>
                    <a:pt x="121" y="15"/>
                    <a:pt x="125" y="20"/>
                    <a:pt x="125" y="25"/>
                  </a:cubicBezTo>
                  <a:cubicBezTo>
                    <a:pt x="125" y="25"/>
                    <a:pt x="126" y="27"/>
                    <a:pt x="126" y="27"/>
                  </a:cubicBezTo>
                  <a:cubicBezTo>
                    <a:pt x="126" y="29"/>
                    <a:pt x="126" y="32"/>
                    <a:pt x="129" y="32"/>
                  </a:cubicBezTo>
                  <a:cubicBezTo>
                    <a:pt x="129" y="32"/>
                    <a:pt x="132" y="32"/>
                    <a:pt x="132" y="28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5"/>
                    <a:pt x="132" y="5"/>
                    <a:pt x="132" y="5"/>
                  </a:cubicBezTo>
                  <a:cubicBezTo>
                    <a:pt x="132" y="4"/>
                    <a:pt x="132" y="1"/>
                    <a:pt x="130" y="1"/>
                  </a:cubicBezTo>
                  <a:cubicBezTo>
                    <a:pt x="127" y="2"/>
                    <a:pt x="127" y="2"/>
                    <a:pt x="127" y="2"/>
                  </a:cubicBezTo>
                  <a:cubicBezTo>
                    <a:pt x="124" y="2"/>
                    <a:pt x="119" y="3"/>
                    <a:pt x="11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0" y="1"/>
                    <a:pt x="10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6" y="0"/>
                    <a:pt x="5" y="2"/>
                    <a:pt x="4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199" name="Freeform 18">
              <a:extLst>
                <a:ext uri="{FF2B5EF4-FFF2-40B4-BE49-F238E27FC236}">
                  <a16:creationId xmlns:a16="http://schemas.microsoft.com/office/drawing/2014/main" id="{38802AEF-AD54-47BF-A522-15165FFA970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58" y="2465"/>
              <a:ext cx="102" cy="107"/>
            </a:xfrm>
            <a:custGeom>
              <a:avLst/>
              <a:gdLst>
                <a:gd name="T0" fmla="*/ 132 w 151"/>
                <a:gd name="T1" fmla="*/ 0 h 157"/>
                <a:gd name="T2" fmla="*/ 127 w 151"/>
                <a:gd name="T3" fmla="*/ 0 h 157"/>
                <a:gd name="T4" fmla="*/ 123 w 151"/>
                <a:gd name="T5" fmla="*/ 0 h 157"/>
                <a:gd name="T6" fmla="*/ 113 w 151"/>
                <a:gd name="T7" fmla="*/ 0 h 157"/>
                <a:gd name="T8" fmla="*/ 108 w 151"/>
                <a:gd name="T9" fmla="*/ 2 h 157"/>
                <a:gd name="T10" fmla="*/ 112 w 151"/>
                <a:gd name="T11" fmla="*/ 6 h 157"/>
                <a:gd name="T12" fmla="*/ 115 w 151"/>
                <a:gd name="T13" fmla="*/ 10 h 157"/>
                <a:gd name="T14" fmla="*/ 111 w 151"/>
                <a:gd name="T15" fmla="*/ 20 h 157"/>
                <a:gd name="T16" fmla="*/ 79 w 151"/>
                <a:gd name="T17" fmla="*/ 77 h 157"/>
                <a:gd name="T18" fmla="*/ 43 w 151"/>
                <a:gd name="T19" fmla="*/ 15 h 157"/>
                <a:gd name="T20" fmla="*/ 40 w 151"/>
                <a:gd name="T21" fmla="*/ 8 h 157"/>
                <a:gd name="T22" fmla="*/ 42 w 151"/>
                <a:gd name="T23" fmla="*/ 6 h 157"/>
                <a:gd name="T24" fmla="*/ 43 w 151"/>
                <a:gd name="T25" fmla="*/ 5 h 157"/>
                <a:gd name="T26" fmla="*/ 46 w 151"/>
                <a:gd name="T27" fmla="*/ 3 h 157"/>
                <a:gd name="T28" fmla="*/ 42 w 151"/>
                <a:gd name="T29" fmla="*/ 0 h 157"/>
                <a:gd name="T30" fmla="*/ 27 w 151"/>
                <a:gd name="T31" fmla="*/ 0 h 157"/>
                <a:gd name="T32" fmla="*/ 24 w 151"/>
                <a:gd name="T33" fmla="*/ 0 h 157"/>
                <a:gd name="T34" fmla="*/ 20 w 151"/>
                <a:gd name="T35" fmla="*/ 0 h 157"/>
                <a:gd name="T36" fmla="*/ 4 w 151"/>
                <a:gd name="T37" fmla="*/ 0 h 157"/>
                <a:gd name="T38" fmla="*/ 0 w 151"/>
                <a:gd name="T39" fmla="*/ 3 h 157"/>
                <a:gd name="T40" fmla="*/ 4 w 151"/>
                <a:gd name="T41" fmla="*/ 6 h 157"/>
                <a:gd name="T42" fmla="*/ 12 w 151"/>
                <a:gd name="T43" fmla="*/ 9 h 157"/>
                <a:gd name="T44" fmla="*/ 25 w 151"/>
                <a:gd name="T45" fmla="*/ 23 h 157"/>
                <a:gd name="T46" fmla="*/ 61 w 151"/>
                <a:gd name="T47" fmla="*/ 82 h 157"/>
                <a:gd name="T48" fmla="*/ 65 w 151"/>
                <a:gd name="T49" fmla="*/ 103 h 157"/>
                <a:gd name="T50" fmla="*/ 65 w 151"/>
                <a:gd name="T51" fmla="*/ 120 h 157"/>
                <a:gd name="T52" fmla="*/ 65 w 151"/>
                <a:gd name="T53" fmla="*/ 141 h 157"/>
                <a:gd name="T54" fmla="*/ 60 w 151"/>
                <a:gd name="T55" fmla="*/ 150 h 157"/>
                <a:gd name="T56" fmla="*/ 54 w 151"/>
                <a:gd name="T57" fmla="*/ 151 h 157"/>
                <a:gd name="T58" fmla="*/ 51 w 151"/>
                <a:gd name="T59" fmla="*/ 154 h 157"/>
                <a:gd name="T60" fmla="*/ 56 w 151"/>
                <a:gd name="T61" fmla="*/ 157 h 157"/>
                <a:gd name="T62" fmla="*/ 72 w 151"/>
                <a:gd name="T63" fmla="*/ 157 h 157"/>
                <a:gd name="T64" fmla="*/ 76 w 151"/>
                <a:gd name="T65" fmla="*/ 157 h 157"/>
                <a:gd name="T66" fmla="*/ 78 w 151"/>
                <a:gd name="T67" fmla="*/ 157 h 157"/>
                <a:gd name="T68" fmla="*/ 101 w 151"/>
                <a:gd name="T69" fmla="*/ 157 h 157"/>
                <a:gd name="T70" fmla="*/ 105 w 151"/>
                <a:gd name="T71" fmla="*/ 154 h 157"/>
                <a:gd name="T72" fmla="*/ 102 w 151"/>
                <a:gd name="T73" fmla="*/ 151 h 157"/>
                <a:gd name="T74" fmla="*/ 93 w 151"/>
                <a:gd name="T75" fmla="*/ 150 h 157"/>
                <a:gd name="T76" fmla="*/ 86 w 151"/>
                <a:gd name="T77" fmla="*/ 141 h 157"/>
                <a:gd name="T78" fmla="*/ 86 w 151"/>
                <a:gd name="T79" fmla="*/ 120 h 157"/>
                <a:gd name="T80" fmla="*/ 86 w 151"/>
                <a:gd name="T81" fmla="*/ 103 h 157"/>
                <a:gd name="T82" fmla="*/ 89 w 151"/>
                <a:gd name="T83" fmla="*/ 83 h 157"/>
                <a:gd name="T84" fmla="*/ 127 w 151"/>
                <a:gd name="T85" fmla="*/ 18 h 157"/>
                <a:gd name="T86" fmla="*/ 138 w 151"/>
                <a:gd name="T87" fmla="*/ 8 h 157"/>
                <a:gd name="T88" fmla="*/ 146 w 151"/>
                <a:gd name="T89" fmla="*/ 6 h 157"/>
                <a:gd name="T90" fmla="*/ 151 w 151"/>
                <a:gd name="T91" fmla="*/ 2 h 157"/>
                <a:gd name="T92" fmla="*/ 146 w 151"/>
                <a:gd name="T93" fmla="*/ 0 h 157"/>
                <a:gd name="T94" fmla="*/ 132 w 151"/>
                <a:gd name="T9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" h="157">
                  <a:moveTo>
                    <a:pt x="132" y="0"/>
                  </a:moveTo>
                  <a:cubicBezTo>
                    <a:pt x="127" y="0"/>
                    <a:pt x="127" y="0"/>
                    <a:pt x="127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9" y="0"/>
                    <a:pt x="108" y="1"/>
                    <a:pt x="108" y="2"/>
                  </a:cubicBezTo>
                  <a:cubicBezTo>
                    <a:pt x="108" y="5"/>
                    <a:pt x="110" y="5"/>
                    <a:pt x="112" y="6"/>
                  </a:cubicBezTo>
                  <a:cubicBezTo>
                    <a:pt x="113" y="6"/>
                    <a:pt x="115" y="6"/>
                    <a:pt x="115" y="10"/>
                  </a:cubicBezTo>
                  <a:cubicBezTo>
                    <a:pt x="115" y="13"/>
                    <a:pt x="114" y="16"/>
                    <a:pt x="111" y="20"/>
                  </a:cubicBezTo>
                  <a:cubicBezTo>
                    <a:pt x="108" y="26"/>
                    <a:pt x="85" y="65"/>
                    <a:pt x="79" y="77"/>
                  </a:cubicBezTo>
                  <a:cubicBezTo>
                    <a:pt x="72" y="66"/>
                    <a:pt x="46" y="21"/>
                    <a:pt x="43" y="15"/>
                  </a:cubicBezTo>
                  <a:cubicBezTo>
                    <a:pt x="41" y="12"/>
                    <a:pt x="40" y="10"/>
                    <a:pt x="40" y="8"/>
                  </a:cubicBezTo>
                  <a:cubicBezTo>
                    <a:pt x="40" y="7"/>
                    <a:pt x="41" y="6"/>
                    <a:pt x="42" y="6"/>
                  </a:cubicBezTo>
                  <a:cubicBezTo>
                    <a:pt x="42" y="6"/>
                    <a:pt x="43" y="5"/>
                    <a:pt x="43" y="5"/>
                  </a:cubicBezTo>
                  <a:cubicBezTo>
                    <a:pt x="44" y="5"/>
                    <a:pt x="46" y="4"/>
                    <a:pt x="46" y="3"/>
                  </a:cubicBezTo>
                  <a:cubicBezTo>
                    <a:pt x="46" y="1"/>
                    <a:pt x="44" y="0"/>
                    <a:pt x="42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0" y="4"/>
                    <a:pt x="1" y="6"/>
                    <a:pt x="4" y="6"/>
                  </a:cubicBezTo>
                  <a:cubicBezTo>
                    <a:pt x="5" y="6"/>
                    <a:pt x="9" y="7"/>
                    <a:pt x="12" y="9"/>
                  </a:cubicBezTo>
                  <a:cubicBezTo>
                    <a:pt x="16" y="11"/>
                    <a:pt x="21" y="17"/>
                    <a:pt x="25" y="23"/>
                  </a:cubicBezTo>
                  <a:cubicBezTo>
                    <a:pt x="32" y="34"/>
                    <a:pt x="60" y="79"/>
                    <a:pt x="61" y="82"/>
                  </a:cubicBezTo>
                  <a:cubicBezTo>
                    <a:pt x="64" y="88"/>
                    <a:pt x="65" y="92"/>
                    <a:pt x="65" y="103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41"/>
                    <a:pt x="65" y="141"/>
                    <a:pt x="65" y="141"/>
                  </a:cubicBezTo>
                  <a:cubicBezTo>
                    <a:pt x="65" y="145"/>
                    <a:pt x="63" y="150"/>
                    <a:pt x="60" y="150"/>
                  </a:cubicBezTo>
                  <a:cubicBezTo>
                    <a:pt x="54" y="151"/>
                    <a:pt x="54" y="151"/>
                    <a:pt x="54" y="151"/>
                  </a:cubicBezTo>
                  <a:cubicBezTo>
                    <a:pt x="52" y="151"/>
                    <a:pt x="51" y="153"/>
                    <a:pt x="51" y="154"/>
                  </a:cubicBezTo>
                  <a:cubicBezTo>
                    <a:pt x="51" y="157"/>
                    <a:pt x="54" y="157"/>
                    <a:pt x="56" y="157"/>
                  </a:cubicBezTo>
                  <a:cubicBezTo>
                    <a:pt x="72" y="157"/>
                    <a:pt x="72" y="157"/>
                    <a:pt x="72" y="157"/>
                  </a:cubicBezTo>
                  <a:cubicBezTo>
                    <a:pt x="76" y="157"/>
                    <a:pt x="76" y="157"/>
                    <a:pt x="76" y="157"/>
                  </a:cubicBezTo>
                  <a:cubicBezTo>
                    <a:pt x="78" y="157"/>
                    <a:pt x="78" y="157"/>
                    <a:pt x="78" y="157"/>
                  </a:cubicBezTo>
                  <a:cubicBezTo>
                    <a:pt x="101" y="157"/>
                    <a:pt x="101" y="157"/>
                    <a:pt x="101" y="157"/>
                  </a:cubicBezTo>
                  <a:cubicBezTo>
                    <a:pt x="105" y="157"/>
                    <a:pt x="105" y="155"/>
                    <a:pt x="105" y="154"/>
                  </a:cubicBezTo>
                  <a:cubicBezTo>
                    <a:pt x="105" y="153"/>
                    <a:pt x="104" y="151"/>
                    <a:pt x="102" y="151"/>
                  </a:cubicBezTo>
                  <a:cubicBezTo>
                    <a:pt x="93" y="150"/>
                    <a:pt x="93" y="150"/>
                    <a:pt x="93" y="150"/>
                  </a:cubicBezTo>
                  <a:cubicBezTo>
                    <a:pt x="89" y="150"/>
                    <a:pt x="87" y="147"/>
                    <a:pt x="86" y="141"/>
                  </a:cubicBezTo>
                  <a:cubicBezTo>
                    <a:pt x="86" y="120"/>
                    <a:pt x="86" y="120"/>
                    <a:pt x="86" y="120"/>
                  </a:cubicBezTo>
                  <a:cubicBezTo>
                    <a:pt x="86" y="103"/>
                    <a:pt x="86" y="103"/>
                    <a:pt x="86" y="103"/>
                  </a:cubicBezTo>
                  <a:cubicBezTo>
                    <a:pt x="86" y="96"/>
                    <a:pt x="86" y="90"/>
                    <a:pt x="89" y="83"/>
                  </a:cubicBezTo>
                  <a:cubicBezTo>
                    <a:pt x="92" y="75"/>
                    <a:pt x="121" y="27"/>
                    <a:pt x="127" y="18"/>
                  </a:cubicBezTo>
                  <a:cubicBezTo>
                    <a:pt x="132" y="13"/>
                    <a:pt x="134" y="10"/>
                    <a:pt x="138" y="8"/>
                  </a:cubicBezTo>
                  <a:cubicBezTo>
                    <a:pt x="141" y="6"/>
                    <a:pt x="144" y="6"/>
                    <a:pt x="146" y="6"/>
                  </a:cubicBezTo>
                  <a:cubicBezTo>
                    <a:pt x="150" y="6"/>
                    <a:pt x="151" y="4"/>
                    <a:pt x="151" y="2"/>
                  </a:cubicBezTo>
                  <a:cubicBezTo>
                    <a:pt x="151" y="1"/>
                    <a:pt x="150" y="0"/>
                    <a:pt x="146" y="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0" name="Freeform 19">
              <a:extLst>
                <a:ext uri="{FF2B5EF4-FFF2-40B4-BE49-F238E27FC236}">
                  <a16:creationId xmlns:a16="http://schemas.microsoft.com/office/drawing/2014/main" id="{AAB043E5-B39C-4633-ACD3-E34C62DC3D8C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406" y="2463"/>
              <a:ext cx="111" cy="111"/>
            </a:xfrm>
            <a:custGeom>
              <a:avLst/>
              <a:gdLst>
                <a:gd name="T0" fmla="*/ 0 w 164"/>
                <a:gd name="T1" fmla="*/ 81 h 163"/>
                <a:gd name="T2" fmla="*/ 81 w 164"/>
                <a:gd name="T3" fmla="*/ 163 h 163"/>
                <a:gd name="T4" fmla="*/ 164 w 164"/>
                <a:gd name="T5" fmla="*/ 78 h 163"/>
                <a:gd name="T6" fmla="*/ 82 w 164"/>
                <a:gd name="T7" fmla="*/ 0 h 163"/>
                <a:gd name="T8" fmla="*/ 0 w 164"/>
                <a:gd name="T9" fmla="*/ 81 h 163"/>
                <a:gd name="T10" fmla="*/ 23 w 164"/>
                <a:gd name="T11" fmla="*/ 76 h 163"/>
                <a:gd name="T12" fmla="*/ 81 w 164"/>
                <a:gd name="T13" fmla="*/ 10 h 163"/>
                <a:gd name="T14" fmla="*/ 142 w 164"/>
                <a:gd name="T15" fmla="*/ 84 h 163"/>
                <a:gd name="T16" fmla="*/ 87 w 164"/>
                <a:gd name="T17" fmla="*/ 152 h 163"/>
                <a:gd name="T18" fmla="*/ 23 w 164"/>
                <a:gd name="T19" fmla="*/ 76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4" h="163">
                  <a:moveTo>
                    <a:pt x="0" y="81"/>
                  </a:moveTo>
                  <a:cubicBezTo>
                    <a:pt x="0" y="121"/>
                    <a:pt x="26" y="163"/>
                    <a:pt x="81" y="163"/>
                  </a:cubicBezTo>
                  <a:cubicBezTo>
                    <a:pt x="129" y="163"/>
                    <a:pt x="164" y="127"/>
                    <a:pt x="164" y="78"/>
                  </a:cubicBezTo>
                  <a:cubicBezTo>
                    <a:pt x="164" y="31"/>
                    <a:pt x="131" y="0"/>
                    <a:pt x="82" y="0"/>
                  </a:cubicBezTo>
                  <a:cubicBezTo>
                    <a:pt x="23" y="0"/>
                    <a:pt x="0" y="50"/>
                    <a:pt x="0" y="81"/>
                  </a:cubicBezTo>
                  <a:moveTo>
                    <a:pt x="23" y="76"/>
                  </a:moveTo>
                  <a:cubicBezTo>
                    <a:pt x="23" y="35"/>
                    <a:pt x="45" y="10"/>
                    <a:pt x="81" y="10"/>
                  </a:cubicBezTo>
                  <a:cubicBezTo>
                    <a:pt x="110" y="10"/>
                    <a:pt x="142" y="33"/>
                    <a:pt x="142" y="84"/>
                  </a:cubicBezTo>
                  <a:cubicBezTo>
                    <a:pt x="142" y="149"/>
                    <a:pt x="96" y="152"/>
                    <a:pt x="87" y="152"/>
                  </a:cubicBezTo>
                  <a:cubicBezTo>
                    <a:pt x="49" y="152"/>
                    <a:pt x="23" y="121"/>
                    <a:pt x="23" y="7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1" name="Freeform 20">
              <a:extLst>
                <a:ext uri="{FF2B5EF4-FFF2-40B4-BE49-F238E27FC236}">
                  <a16:creationId xmlns:a16="http://schemas.microsoft.com/office/drawing/2014/main" id="{3C2761D5-BBA8-4FBE-9573-1D876ED6666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530" y="2464"/>
              <a:ext cx="62" cy="108"/>
            </a:xfrm>
            <a:custGeom>
              <a:avLst/>
              <a:gdLst>
                <a:gd name="T0" fmla="*/ 87 w 92"/>
                <a:gd name="T1" fmla="*/ 1 h 159"/>
                <a:gd name="T2" fmla="*/ 86 w 92"/>
                <a:gd name="T3" fmla="*/ 1 h 159"/>
                <a:gd name="T4" fmla="*/ 80 w 92"/>
                <a:gd name="T5" fmla="*/ 2 h 159"/>
                <a:gd name="T6" fmla="*/ 78 w 92"/>
                <a:gd name="T7" fmla="*/ 2 h 159"/>
                <a:gd name="T8" fmla="*/ 28 w 92"/>
                <a:gd name="T9" fmla="*/ 2 h 159"/>
                <a:gd name="T10" fmla="*/ 25 w 92"/>
                <a:gd name="T11" fmla="*/ 2 h 159"/>
                <a:gd name="T12" fmla="*/ 4 w 92"/>
                <a:gd name="T13" fmla="*/ 2 h 159"/>
                <a:gd name="T14" fmla="*/ 0 w 92"/>
                <a:gd name="T15" fmla="*/ 5 h 159"/>
                <a:gd name="T16" fmla="*/ 3 w 92"/>
                <a:gd name="T17" fmla="*/ 8 h 159"/>
                <a:gd name="T18" fmla="*/ 9 w 92"/>
                <a:gd name="T19" fmla="*/ 8 h 159"/>
                <a:gd name="T20" fmla="*/ 17 w 92"/>
                <a:gd name="T21" fmla="*/ 18 h 159"/>
                <a:gd name="T22" fmla="*/ 17 w 92"/>
                <a:gd name="T23" fmla="*/ 62 h 159"/>
                <a:gd name="T24" fmla="*/ 17 w 92"/>
                <a:gd name="T25" fmla="*/ 98 h 159"/>
                <a:gd name="T26" fmla="*/ 16 w 92"/>
                <a:gd name="T27" fmla="*/ 143 h 159"/>
                <a:gd name="T28" fmla="*/ 12 w 92"/>
                <a:gd name="T29" fmla="*/ 152 h 159"/>
                <a:gd name="T30" fmla="*/ 6 w 92"/>
                <a:gd name="T31" fmla="*/ 153 h 159"/>
                <a:gd name="T32" fmla="*/ 3 w 92"/>
                <a:gd name="T33" fmla="*/ 156 h 159"/>
                <a:gd name="T34" fmla="*/ 8 w 92"/>
                <a:gd name="T35" fmla="*/ 159 h 159"/>
                <a:gd name="T36" fmla="*/ 24 w 92"/>
                <a:gd name="T37" fmla="*/ 159 h 159"/>
                <a:gd name="T38" fmla="*/ 28 w 92"/>
                <a:gd name="T39" fmla="*/ 159 h 159"/>
                <a:gd name="T40" fmla="*/ 30 w 92"/>
                <a:gd name="T41" fmla="*/ 159 h 159"/>
                <a:gd name="T42" fmla="*/ 53 w 92"/>
                <a:gd name="T43" fmla="*/ 159 h 159"/>
                <a:gd name="T44" fmla="*/ 58 w 92"/>
                <a:gd name="T45" fmla="*/ 156 h 159"/>
                <a:gd name="T46" fmla="*/ 54 w 92"/>
                <a:gd name="T47" fmla="*/ 153 h 159"/>
                <a:gd name="T48" fmla="*/ 45 w 92"/>
                <a:gd name="T49" fmla="*/ 152 h 159"/>
                <a:gd name="T50" fmla="*/ 39 w 92"/>
                <a:gd name="T51" fmla="*/ 143 h 159"/>
                <a:gd name="T52" fmla="*/ 38 w 92"/>
                <a:gd name="T53" fmla="*/ 98 h 159"/>
                <a:gd name="T54" fmla="*/ 38 w 92"/>
                <a:gd name="T55" fmla="*/ 81 h 159"/>
                <a:gd name="T56" fmla="*/ 68 w 92"/>
                <a:gd name="T57" fmla="*/ 81 h 159"/>
                <a:gd name="T58" fmla="*/ 78 w 92"/>
                <a:gd name="T59" fmla="*/ 88 h 159"/>
                <a:gd name="T60" fmla="*/ 79 w 92"/>
                <a:gd name="T61" fmla="*/ 94 h 159"/>
                <a:gd name="T62" fmla="*/ 79 w 92"/>
                <a:gd name="T63" fmla="*/ 95 h 159"/>
                <a:gd name="T64" fmla="*/ 82 w 92"/>
                <a:gd name="T65" fmla="*/ 98 h 159"/>
                <a:gd name="T66" fmla="*/ 85 w 92"/>
                <a:gd name="T67" fmla="*/ 92 h 159"/>
                <a:gd name="T68" fmla="*/ 85 w 92"/>
                <a:gd name="T69" fmla="*/ 79 h 159"/>
                <a:gd name="T70" fmla="*/ 87 w 92"/>
                <a:gd name="T71" fmla="*/ 67 h 159"/>
                <a:gd name="T72" fmla="*/ 85 w 92"/>
                <a:gd name="T73" fmla="*/ 64 h 159"/>
                <a:gd name="T74" fmla="*/ 81 w 92"/>
                <a:gd name="T75" fmla="*/ 66 h 159"/>
                <a:gd name="T76" fmla="*/ 73 w 92"/>
                <a:gd name="T77" fmla="*/ 70 h 159"/>
                <a:gd name="T78" fmla="*/ 64 w 92"/>
                <a:gd name="T79" fmla="*/ 70 h 159"/>
                <a:gd name="T80" fmla="*/ 38 w 92"/>
                <a:gd name="T81" fmla="*/ 70 h 159"/>
                <a:gd name="T82" fmla="*/ 38 w 92"/>
                <a:gd name="T83" fmla="*/ 14 h 159"/>
                <a:gd name="T84" fmla="*/ 69 w 92"/>
                <a:gd name="T85" fmla="*/ 14 h 159"/>
                <a:gd name="T86" fmla="*/ 82 w 92"/>
                <a:gd name="T87" fmla="*/ 19 h 159"/>
                <a:gd name="T88" fmla="*/ 84 w 92"/>
                <a:gd name="T89" fmla="*/ 26 h 159"/>
                <a:gd name="T90" fmla="*/ 87 w 92"/>
                <a:gd name="T91" fmla="*/ 30 h 159"/>
                <a:gd name="T92" fmla="*/ 90 w 92"/>
                <a:gd name="T93" fmla="*/ 27 h 159"/>
                <a:gd name="T94" fmla="*/ 91 w 92"/>
                <a:gd name="T95" fmla="*/ 17 h 159"/>
                <a:gd name="T96" fmla="*/ 91 w 92"/>
                <a:gd name="T97" fmla="*/ 13 h 159"/>
                <a:gd name="T98" fmla="*/ 92 w 92"/>
                <a:gd name="T99" fmla="*/ 6 h 159"/>
                <a:gd name="T100" fmla="*/ 92 w 92"/>
                <a:gd name="T101" fmla="*/ 3 h 159"/>
                <a:gd name="T102" fmla="*/ 90 w 92"/>
                <a:gd name="T103" fmla="*/ 0 h 159"/>
                <a:gd name="T104" fmla="*/ 87 w 92"/>
                <a:gd name="T105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2" h="159">
                  <a:moveTo>
                    <a:pt x="87" y="1"/>
                  </a:moveTo>
                  <a:cubicBezTo>
                    <a:pt x="86" y="1"/>
                    <a:pt x="86" y="1"/>
                    <a:pt x="86" y="1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8" y="2"/>
                    <a:pt x="78" y="2"/>
                  </a:cubicBezTo>
                  <a:cubicBezTo>
                    <a:pt x="78" y="2"/>
                    <a:pt x="28" y="2"/>
                    <a:pt x="28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0" y="2"/>
                    <a:pt x="0" y="5"/>
                  </a:cubicBezTo>
                  <a:cubicBezTo>
                    <a:pt x="0" y="6"/>
                    <a:pt x="1" y="8"/>
                    <a:pt x="3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5" y="9"/>
                    <a:pt x="17" y="12"/>
                    <a:pt x="17" y="18"/>
                  </a:cubicBezTo>
                  <a:cubicBezTo>
                    <a:pt x="17" y="18"/>
                    <a:pt x="17" y="62"/>
                    <a:pt x="17" y="62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118"/>
                    <a:pt x="17" y="134"/>
                    <a:pt x="16" y="143"/>
                  </a:cubicBezTo>
                  <a:cubicBezTo>
                    <a:pt x="16" y="149"/>
                    <a:pt x="15" y="152"/>
                    <a:pt x="12" y="152"/>
                  </a:cubicBezTo>
                  <a:cubicBezTo>
                    <a:pt x="12" y="152"/>
                    <a:pt x="6" y="153"/>
                    <a:pt x="6" y="153"/>
                  </a:cubicBezTo>
                  <a:cubicBezTo>
                    <a:pt x="4" y="153"/>
                    <a:pt x="3" y="155"/>
                    <a:pt x="3" y="156"/>
                  </a:cubicBezTo>
                  <a:cubicBezTo>
                    <a:pt x="3" y="159"/>
                    <a:pt x="6" y="159"/>
                    <a:pt x="8" y="159"/>
                  </a:cubicBezTo>
                  <a:cubicBezTo>
                    <a:pt x="24" y="159"/>
                    <a:pt x="24" y="159"/>
                    <a:pt x="24" y="159"/>
                  </a:cubicBezTo>
                  <a:cubicBezTo>
                    <a:pt x="28" y="159"/>
                    <a:pt x="28" y="159"/>
                    <a:pt x="28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53" y="159"/>
                    <a:pt x="53" y="159"/>
                    <a:pt x="53" y="159"/>
                  </a:cubicBezTo>
                  <a:cubicBezTo>
                    <a:pt x="57" y="159"/>
                    <a:pt x="58" y="157"/>
                    <a:pt x="58" y="156"/>
                  </a:cubicBezTo>
                  <a:cubicBezTo>
                    <a:pt x="58" y="155"/>
                    <a:pt x="57" y="153"/>
                    <a:pt x="54" y="153"/>
                  </a:cubicBezTo>
                  <a:cubicBezTo>
                    <a:pt x="45" y="152"/>
                    <a:pt x="45" y="152"/>
                    <a:pt x="45" y="152"/>
                  </a:cubicBezTo>
                  <a:cubicBezTo>
                    <a:pt x="41" y="152"/>
                    <a:pt x="39" y="149"/>
                    <a:pt x="39" y="143"/>
                  </a:cubicBezTo>
                  <a:cubicBezTo>
                    <a:pt x="38" y="134"/>
                    <a:pt x="38" y="118"/>
                    <a:pt x="38" y="98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45" y="81"/>
                    <a:pt x="64" y="81"/>
                    <a:pt x="68" y="81"/>
                  </a:cubicBezTo>
                  <a:cubicBezTo>
                    <a:pt x="74" y="82"/>
                    <a:pt x="77" y="85"/>
                    <a:pt x="78" y="88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7"/>
                    <a:pt x="80" y="98"/>
                    <a:pt x="82" y="98"/>
                  </a:cubicBezTo>
                  <a:cubicBezTo>
                    <a:pt x="85" y="98"/>
                    <a:pt x="85" y="94"/>
                    <a:pt x="85" y="92"/>
                  </a:cubicBezTo>
                  <a:cubicBezTo>
                    <a:pt x="85" y="79"/>
                    <a:pt x="85" y="79"/>
                    <a:pt x="85" y="79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64"/>
                    <a:pt x="85" y="64"/>
                    <a:pt x="85" y="64"/>
                  </a:cubicBezTo>
                  <a:cubicBezTo>
                    <a:pt x="83" y="64"/>
                    <a:pt x="82" y="65"/>
                    <a:pt x="81" y="66"/>
                  </a:cubicBezTo>
                  <a:cubicBezTo>
                    <a:pt x="80" y="69"/>
                    <a:pt x="78" y="69"/>
                    <a:pt x="7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69" y="14"/>
                    <a:pt x="69" y="14"/>
                  </a:cubicBezTo>
                  <a:cubicBezTo>
                    <a:pt x="77" y="14"/>
                    <a:pt x="81" y="17"/>
                    <a:pt x="82" y="19"/>
                  </a:cubicBezTo>
                  <a:cubicBezTo>
                    <a:pt x="82" y="19"/>
                    <a:pt x="84" y="26"/>
                    <a:pt x="84" y="26"/>
                  </a:cubicBezTo>
                  <a:cubicBezTo>
                    <a:pt x="84" y="30"/>
                    <a:pt x="86" y="30"/>
                    <a:pt x="87" y="30"/>
                  </a:cubicBezTo>
                  <a:cubicBezTo>
                    <a:pt x="88" y="30"/>
                    <a:pt x="89" y="30"/>
                    <a:pt x="90" y="27"/>
                  </a:cubicBezTo>
                  <a:cubicBezTo>
                    <a:pt x="90" y="27"/>
                    <a:pt x="91" y="17"/>
                    <a:pt x="91" y="17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92" y="6"/>
                    <a:pt x="92" y="6"/>
                    <a:pt x="92" y="6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2" y="1"/>
                    <a:pt x="91" y="0"/>
                    <a:pt x="90" y="0"/>
                  </a:cubicBezTo>
                  <a:lnTo>
                    <a:pt x="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2" name="Rectangle 21">
              <a:extLst>
                <a:ext uri="{FF2B5EF4-FFF2-40B4-BE49-F238E27FC236}">
                  <a16:creationId xmlns:a16="http://schemas.microsoft.com/office/drawing/2014/main" id="{B85633DE-55A9-4E0C-85A2-854292AE25C4}"/>
                </a:ext>
              </a:extLst>
            </p:cNvPr>
            <p:cNvSpPr>
              <a:spLocks noChangeArrowheads="1"/>
            </p:cNvSpPr>
            <p:nvPr userDrawn="1"/>
          </p:nvSpPr>
          <p:spPr bwMode="auto">
            <a:xfrm>
              <a:off x="3108" y="2653"/>
              <a:ext cx="1477" cy="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3" name="Freeform 22">
              <a:extLst>
                <a:ext uri="{FF2B5EF4-FFF2-40B4-BE49-F238E27FC236}">
                  <a16:creationId xmlns:a16="http://schemas.microsoft.com/office/drawing/2014/main" id="{B701F94B-9203-4891-8AA5-6C841105B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091" y="2736"/>
              <a:ext cx="222" cy="168"/>
            </a:xfrm>
            <a:custGeom>
              <a:avLst/>
              <a:gdLst>
                <a:gd name="T0" fmla="*/ 245 w 327"/>
                <a:gd name="T1" fmla="*/ 8 h 247"/>
                <a:gd name="T2" fmla="*/ 159 w 327"/>
                <a:gd name="T3" fmla="*/ 186 h 247"/>
                <a:gd name="T4" fmla="*/ 74 w 327"/>
                <a:gd name="T5" fmla="*/ 10 h 247"/>
                <a:gd name="T6" fmla="*/ 65 w 327"/>
                <a:gd name="T7" fmla="*/ 0 h 247"/>
                <a:gd name="T8" fmla="*/ 59 w 327"/>
                <a:gd name="T9" fmla="*/ 8 h 247"/>
                <a:gd name="T10" fmla="*/ 27 w 327"/>
                <a:gd name="T11" fmla="*/ 214 h 247"/>
                <a:gd name="T12" fmla="*/ 15 w 327"/>
                <a:gd name="T13" fmla="*/ 238 h 247"/>
                <a:gd name="T14" fmla="*/ 6 w 327"/>
                <a:gd name="T15" fmla="*/ 239 h 247"/>
                <a:gd name="T16" fmla="*/ 0 w 327"/>
                <a:gd name="T17" fmla="*/ 242 h 247"/>
                <a:gd name="T18" fmla="*/ 6 w 327"/>
                <a:gd name="T19" fmla="*/ 247 h 247"/>
                <a:gd name="T20" fmla="*/ 26 w 327"/>
                <a:gd name="T21" fmla="*/ 246 h 247"/>
                <a:gd name="T22" fmla="*/ 38 w 327"/>
                <a:gd name="T23" fmla="*/ 246 h 247"/>
                <a:gd name="T24" fmla="*/ 48 w 327"/>
                <a:gd name="T25" fmla="*/ 246 h 247"/>
                <a:gd name="T26" fmla="*/ 71 w 327"/>
                <a:gd name="T27" fmla="*/ 247 h 247"/>
                <a:gd name="T28" fmla="*/ 79 w 327"/>
                <a:gd name="T29" fmla="*/ 242 h 247"/>
                <a:gd name="T30" fmla="*/ 74 w 327"/>
                <a:gd name="T31" fmla="*/ 239 h 247"/>
                <a:gd name="T32" fmla="*/ 61 w 327"/>
                <a:gd name="T33" fmla="*/ 238 h 247"/>
                <a:gd name="T34" fmla="*/ 52 w 327"/>
                <a:gd name="T35" fmla="*/ 228 h 247"/>
                <a:gd name="T36" fmla="*/ 53 w 327"/>
                <a:gd name="T37" fmla="*/ 214 h 247"/>
                <a:gd name="T38" fmla="*/ 69 w 327"/>
                <a:gd name="T39" fmla="*/ 90 h 247"/>
                <a:gd name="T40" fmla="*/ 84 w 327"/>
                <a:gd name="T41" fmla="*/ 121 h 247"/>
                <a:gd name="T42" fmla="*/ 102 w 327"/>
                <a:gd name="T43" fmla="*/ 158 h 247"/>
                <a:gd name="T44" fmla="*/ 138 w 327"/>
                <a:gd name="T45" fmla="*/ 230 h 247"/>
                <a:gd name="T46" fmla="*/ 139 w 327"/>
                <a:gd name="T47" fmla="*/ 232 h 247"/>
                <a:gd name="T48" fmla="*/ 150 w 327"/>
                <a:gd name="T49" fmla="*/ 246 h 247"/>
                <a:gd name="T50" fmla="*/ 162 w 327"/>
                <a:gd name="T51" fmla="*/ 228 h 247"/>
                <a:gd name="T52" fmla="*/ 231 w 327"/>
                <a:gd name="T53" fmla="*/ 85 h 247"/>
                <a:gd name="T54" fmla="*/ 250 w 327"/>
                <a:gd name="T55" fmla="*/ 223 h 247"/>
                <a:gd name="T56" fmla="*/ 250 w 327"/>
                <a:gd name="T57" fmla="*/ 230 h 247"/>
                <a:gd name="T58" fmla="*/ 248 w 327"/>
                <a:gd name="T59" fmla="*/ 236 h 247"/>
                <a:gd name="T60" fmla="*/ 244 w 327"/>
                <a:gd name="T61" fmla="*/ 240 h 247"/>
                <a:gd name="T62" fmla="*/ 254 w 327"/>
                <a:gd name="T63" fmla="*/ 245 h 247"/>
                <a:gd name="T64" fmla="*/ 318 w 327"/>
                <a:gd name="T65" fmla="*/ 247 h 247"/>
                <a:gd name="T66" fmla="*/ 327 w 327"/>
                <a:gd name="T67" fmla="*/ 242 h 247"/>
                <a:gd name="T68" fmla="*/ 322 w 327"/>
                <a:gd name="T69" fmla="*/ 239 h 247"/>
                <a:gd name="T70" fmla="*/ 302 w 327"/>
                <a:gd name="T71" fmla="*/ 236 h 247"/>
                <a:gd name="T72" fmla="*/ 287 w 327"/>
                <a:gd name="T73" fmla="*/ 205 h 247"/>
                <a:gd name="T74" fmla="*/ 259 w 327"/>
                <a:gd name="T75" fmla="*/ 10 h 247"/>
                <a:gd name="T76" fmla="*/ 252 w 327"/>
                <a:gd name="T77" fmla="*/ 0 h 247"/>
                <a:gd name="T78" fmla="*/ 245 w 327"/>
                <a:gd name="T79" fmla="*/ 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7" h="247">
                  <a:moveTo>
                    <a:pt x="245" y="8"/>
                  </a:moveTo>
                  <a:cubicBezTo>
                    <a:pt x="245" y="8"/>
                    <a:pt x="167" y="171"/>
                    <a:pt x="159" y="186"/>
                  </a:cubicBezTo>
                  <a:cubicBezTo>
                    <a:pt x="158" y="183"/>
                    <a:pt x="74" y="10"/>
                    <a:pt x="74" y="10"/>
                  </a:cubicBezTo>
                  <a:cubicBezTo>
                    <a:pt x="70" y="2"/>
                    <a:pt x="68" y="0"/>
                    <a:pt x="65" y="0"/>
                  </a:cubicBezTo>
                  <a:cubicBezTo>
                    <a:pt x="63" y="0"/>
                    <a:pt x="60" y="1"/>
                    <a:pt x="59" y="8"/>
                  </a:cubicBezTo>
                  <a:cubicBezTo>
                    <a:pt x="27" y="214"/>
                    <a:pt x="27" y="214"/>
                    <a:pt x="27" y="214"/>
                  </a:cubicBezTo>
                  <a:cubicBezTo>
                    <a:pt x="26" y="226"/>
                    <a:pt x="23" y="237"/>
                    <a:pt x="15" y="238"/>
                  </a:cubicBezTo>
                  <a:cubicBezTo>
                    <a:pt x="15" y="238"/>
                    <a:pt x="6" y="239"/>
                    <a:pt x="6" y="239"/>
                  </a:cubicBezTo>
                  <a:cubicBezTo>
                    <a:pt x="4" y="239"/>
                    <a:pt x="0" y="239"/>
                    <a:pt x="0" y="242"/>
                  </a:cubicBezTo>
                  <a:cubicBezTo>
                    <a:pt x="0" y="247"/>
                    <a:pt x="5" y="247"/>
                    <a:pt x="6" y="247"/>
                  </a:cubicBezTo>
                  <a:cubicBezTo>
                    <a:pt x="26" y="246"/>
                    <a:pt x="26" y="246"/>
                    <a:pt x="26" y="246"/>
                  </a:cubicBezTo>
                  <a:cubicBezTo>
                    <a:pt x="38" y="246"/>
                    <a:pt x="38" y="246"/>
                    <a:pt x="38" y="246"/>
                  </a:cubicBezTo>
                  <a:cubicBezTo>
                    <a:pt x="48" y="246"/>
                    <a:pt x="48" y="246"/>
                    <a:pt x="48" y="246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5" y="247"/>
                    <a:pt x="79" y="246"/>
                    <a:pt x="79" y="242"/>
                  </a:cubicBezTo>
                  <a:cubicBezTo>
                    <a:pt x="79" y="240"/>
                    <a:pt x="77" y="239"/>
                    <a:pt x="74" y="239"/>
                  </a:cubicBezTo>
                  <a:cubicBezTo>
                    <a:pt x="61" y="238"/>
                    <a:pt x="61" y="238"/>
                    <a:pt x="61" y="238"/>
                  </a:cubicBezTo>
                  <a:cubicBezTo>
                    <a:pt x="55" y="236"/>
                    <a:pt x="52" y="233"/>
                    <a:pt x="52" y="228"/>
                  </a:cubicBezTo>
                  <a:cubicBezTo>
                    <a:pt x="53" y="214"/>
                    <a:pt x="53" y="214"/>
                    <a:pt x="53" y="214"/>
                  </a:cubicBezTo>
                  <a:cubicBezTo>
                    <a:pt x="53" y="214"/>
                    <a:pt x="67" y="104"/>
                    <a:pt x="69" y="90"/>
                  </a:cubicBezTo>
                  <a:cubicBezTo>
                    <a:pt x="71" y="94"/>
                    <a:pt x="84" y="121"/>
                    <a:pt x="84" y="121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5" y="167"/>
                    <a:pt x="130" y="215"/>
                    <a:pt x="138" y="230"/>
                  </a:cubicBezTo>
                  <a:cubicBezTo>
                    <a:pt x="139" y="232"/>
                    <a:pt x="139" y="232"/>
                    <a:pt x="139" y="232"/>
                  </a:cubicBezTo>
                  <a:cubicBezTo>
                    <a:pt x="144" y="241"/>
                    <a:pt x="147" y="246"/>
                    <a:pt x="150" y="246"/>
                  </a:cubicBezTo>
                  <a:cubicBezTo>
                    <a:pt x="153" y="246"/>
                    <a:pt x="155" y="243"/>
                    <a:pt x="162" y="228"/>
                  </a:cubicBezTo>
                  <a:cubicBezTo>
                    <a:pt x="162" y="228"/>
                    <a:pt x="231" y="85"/>
                    <a:pt x="231" y="85"/>
                  </a:cubicBezTo>
                  <a:cubicBezTo>
                    <a:pt x="231" y="86"/>
                    <a:pt x="250" y="223"/>
                    <a:pt x="250" y="223"/>
                  </a:cubicBezTo>
                  <a:cubicBezTo>
                    <a:pt x="250" y="226"/>
                    <a:pt x="250" y="228"/>
                    <a:pt x="250" y="230"/>
                  </a:cubicBezTo>
                  <a:cubicBezTo>
                    <a:pt x="250" y="234"/>
                    <a:pt x="249" y="236"/>
                    <a:pt x="248" y="236"/>
                  </a:cubicBezTo>
                  <a:cubicBezTo>
                    <a:pt x="246" y="237"/>
                    <a:pt x="244" y="238"/>
                    <a:pt x="244" y="240"/>
                  </a:cubicBezTo>
                  <a:cubicBezTo>
                    <a:pt x="244" y="243"/>
                    <a:pt x="248" y="244"/>
                    <a:pt x="254" y="245"/>
                  </a:cubicBezTo>
                  <a:cubicBezTo>
                    <a:pt x="267" y="246"/>
                    <a:pt x="310" y="247"/>
                    <a:pt x="318" y="247"/>
                  </a:cubicBezTo>
                  <a:cubicBezTo>
                    <a:pt x="324" y="247"/>
                    <a:pt x="327" y="245"/>
                    <a:pt x="327" y="242"/>
                  </a:cubicBezTo>
                  <a:cubicBezTo>
                    <a:pt x="327" y="239"/>
                    <a:pt x="323" y="239"/>
                    <a:pt x="322" y="239"/>
                  </a:cubicBezTo>
                  <a:cubicBezTo>
                    <a:pt x="317" y="239"/>
                    <a:pt x="311" y="239"/>
                    <a:pt x="302" y="236"/>
                  </a:cubicBezTo>
                  <a:cubicBezTo>
                    <a:pt x="293" y="233"/>
                    <a:pt x="290" y="224"/>
                    <a:pt x="287" y="205"/>
                  </a:cubicBezTo>
                  <a:cubicBezTo>
                    <a:pt x="259" y="10"/>
                    <a:pt x="259" y="10"/>
                    <a:pt x="259" y="10"/>
                  </a:cubicBezTo>
                  <a:cubicBezTo>
                    <a:pt x="258" y="3"/>
                    <a:pt x="256" y="0"/>
                    <a:pt x="252" y="0"/>
                  </a:cubicBezTo>
                  <a:cubicBezTo>
                    <a:pt x="249" y="0"/>
                    <a:pt x="247" y="3"/>
                    <a:pt x="245" y="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4" name="Freeform 23">
              <a:extLst>
                <a:ext uri="{FF2B5EF4-FFF2-40B4-BE49-F238E27FC236}">
                  <a16:creationId xmlns:a16="http://schemas.microsoft.com/office/drawing/2014/main" id="{EB36210F-5F47-4D2F-BA76-7452E2D85DAF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24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6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5 w 161"/>
                <a:gd name="T79" fmla="*/ 144 h 243"/>
                <a:gd name="T80" fmla="*/ 145 w 161"/>
                <a:gd name="T81" fmla="*/ 134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6" y="1"/>
                    <a:pt x="146" y="1"/>
                    <a:pt x="146" y="1"/>
                  </a:cubicBezTo>
                  <a:cubicBezTo>
                    <a:pt x="132" y="3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8"/>
                    <a:pt x="27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1"/>
                    <a:pt x="7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52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6" y="136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5" y="150"/>
                    <a:pt x="145" y="146"/>
                    <a:pt x="145" y="144"/>
                  </a:cubicBezTo>
                  <a:cubicBezTo>
                    <a:pt x="145" y="134"/>
                    <a:pt x="145" y="134"/>
                    <a:pt x="145" y="134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4" y="96"/>
                    <a:pt x="142" y="98"/>
                    <a:pt x="140" y="100"/>
                  </a:cubicBezTo>
                  <a:cubicBezTo>
                    <a:pt x="137" y="104"/>
                    <a:pt x="133" y="104"/>
                    <a:pt x="125" y="105"/>
                  </a:cubicBezTo>
                  <a:cubicBezTo>
                    <a:pt x="120" y="105"/>
                    <a:pt x="103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3"/>
                    <a:pt x="153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5" name="Freeform 24">
              <a:extLst>
                <a:ext uri="{FF2B5EF4-FFF2-40B4-BE49-F238E27FC236}">
                  <a16:creationId xmlns:a16="http://schemas.microsoft.com/office/drawing/2014/main" id="{AAE3FD0C-AF52-40EF-8864-1463EECD182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60" y="2740"/>
              <a:ext cx="114" cy="164"/>
            </a:xfrm>
            <a:custGeom>
              <a:avLst/>
              <a:gdLst>
                <a:gd name="T0" fmla="*/ 68 w 167"/>
                <a:gd name="T1" fmla="*/ 1 h 241"/>
                <a:gd name="T2" fmla="*/ 51 w 167"/>
                <a:gd name="T3" fmla="*/ 1 h 241"/>
                <a:gd name="T4" fmla="*/ 35 w 167"/>
                <a:gd name="T5" fmla="*/ 1 h 241"/>
                <a:gd name="T6" fmla="*/ 8 w 167"/>
                <a:gd name="T7" fmla="*/ 0 h 241"/>
                <a:gd name="T8" fmla="*/ 0 w 167"/>
                <a:gd name="T9" fmla="*/ 4 h 241"/>
                <a:gd name="T10" fmla="*/ 7 w 167"/>
                <a:gd name="T11" fmla="*/ 8 h 241"/>
                <a:gd name="T12" fmla="*/ 17 w 167"/>
                <a:gd name="T13" fmla="*/ 9 h 241"/>
                <a:gd name="T14" fmla="*/ 30 w 167"/>
                <a:gd name="T15" fmla="*/ 26 h 241"/>
                <a:gd name="T16" fmla="*/ 30 w 167"/>
                <a:gd name="T17" fmla="*/ 93 h 241"/>
                <a:gd name="T18" fmla="*/ 30 w 167"/>
                <a:gd name="T19" fmla="*/ 148 h 241"/>
                <a:gd name="T20" fmla="*/ 29 w 167"/>
                <a:gd name="T21" fmla="*/ 215 h 241"/>
                <a:gd name="T22" fmla="*/ 20 w 167"/>
                <a:gd name="T23" fmla="*/ 232 h 241"/>
                <a:gd name="T24" fmla="*/ 9 w 167"/>
                <a:gd name="T25" fmla="*/ 233 h 241"/>
                <a:gd name="T26" fmla="*/ 3 w 167"/>
                <a:gd name="T27" fmla="*/ 237 h 241"/>
                <a:gd name="T28" fmla="*/ 10 w 167"/>
                <a:gd name="T29" fmla="*/ 240 h 241"/>
                <a:gd name="T30" fmla="*/ 32 w 167"/>
                <a:gd name="T31" fmla="*/ 240 h 241"/>
                <a:gd name="T32" fmla="*/ 50 w 167"/>
                <a:gd name="T33" fmla="*/ 240 h 241"/>
                <a:gd name="T34" fmla="*/ 99 w 167"/>
                <a:gd name="T35" fmla="*/ 241 h 241"/>
                <a:gd name="T36" fmla="*/ 142 w 167"/>
                <a:gd name="T37" fmla="*/ 241 h 241"/>
                <a:gd name="T38" fmla="*/ 162 w 167"/>
                <a:gd name="T39" fmla="*/ 232 h 241"/>
                <a:gd name="T40" fmla="*/ 167 w 167"/>
                <a:gd name="T41" fmla="*/ 196 h 241"/>
                <a:gd name="T42" fmla="*/ 164 w 167"/>
                <a:gd name="T43" fmla="*/ 190 h 241"/>
                <a:gd name="T44" fmla="*/ 160 w 167"/>
                <a:gd name="T45" fmla="*/ 195 h 241"/>
                <a:gd name="T46" fmla="*/ 152 w 167"/>
                <a:gd name="T47" fmla="*/ 214 h 241"/>
                <a:gd name="T48" fmla="*/ 115 w 167"/>
                <a:gd name="T49" fmla="*/ 222 h 241"/>
                <a:gd name="T50" fmla="*/ 78 w 167"/>
                <a:gd name="T51" fmla="*/ 216 h 241"/>
                <a:gd name="T52" fmla="*/ 71 w 167"/>
                <a:gd name="T53" fmla="*/ 148 h 241"/>
                <a:gd name="T54" fmla="*/ 71 w 167"/>
                <a:gd name="T55" fmla="*/ 93 h 241"/>
                <a:gd name="T56" fmla="*/ 72 w 167"/>
                <a:gd name="T57" fmla="*/ 26 h 241"/>
                <a:gd name="T58" fmla="*/ 83 w 167"/>
                <a:gd name="T59" fmla="*/ 9 h 241"/>
                <a:gd name="T60" fmla="*/ 95 w 167"/>
                <a:gd name="T61" fmla="*/ 8 h 241"/>
                <a:gd name="T62" fmla="*/ 102 w 167"/>
                <a:gd name="T63" fmla="*/ 4 h 241"/>
                <a:gd name="T64" fmla="*/ 94 w 167"/>
                <a:gd name="T65" fmla="*/ 0 h 241"/>
                <a:gd name="T66" fmla="*/ 68 w 167"/>
                <a:gd name="T6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67" h="241">
                  <a:moveTo>
                    <a:pt x="68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5" y="8"/>
                    <a:pt x="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7" y="11"/>
                    <a:pt x="29" y="16"/>
                    <a:pt x="30" y="26"/>
                  </a:cubicBezTo>
                  <a:cubicBezTo>
                    <a:pt x="30" y="36"/>
                    <a:pt x="30" y="45"/>
                    <a:pt x="30" y="93"/>
                  </a:cubicBezTo>
                  <a:cubicBezTo>
                    <a:pt x="30" y="148"/>
                    <a:pt x="30" y="148"/>
                    <a:pt x="30" y="148"/>
                  </a:cubicBezTo>
                  <a:cubicBezTo>
                    <a:pt x="30" y="177"/>
                    <a:pt x="30" y="202"/>
                    <a:pt x="29" y="215"/>
                  </a:cubicBezTo>
                  <a:cubicBezTo>
                    <a:pt x="27" y="226"/>
                    <a:pt x="26" y="231"/>
                    <a:pt x="20" y="232"/>
                  </a:cubicBezTo>
                  <a:cubicBezTo>
                    <a:pt x="20" y="232"/>
                    <a:pt x="9" y="233"/>
                    <a:pt x="9" y="233"/>
                  </a:cubicBezTo>
                  <a:cubicBezTo>
                    <a:pt x="7" y="233"/>
                    <a:pt x="3" y="234"/>
                    <a:pt x="3" y="237"/>
                  </a:cubicBezTo>
                  <a:cubicBezTo>
                    <a:pt x="3" y="240"/>
                    <a:pt x="9" y="240"/>
                    <a:pt x="10" y="240"/>
                  </a:cubicBezTo>
                  <a:cubicBezTo>
                    <a:pt x="32" y="240"/>
                    <a:pt x="32" y="240"/>
                    <a:pt x="32" y="240"/>
                  </a:cubicBezTo>
                  <a:cubicBezTo>
                    <a:pt x="32" y="240"/>
                    <a:pt x="50" y="240"/>
                    <a:pt x="50" y="240"/>
                  </a:cubicBezTo>
                  <a:cubicBezTo>
                    <a:pt x="99" y="241"/>
                    <a:pt x="99" y="241"/>
                    <a:pt x="99" y="241"/>
                  </a:cubicBezTo>
                  <a:cubicBezTo>
                    <a:pt x="142" y="241"/>
                    <a:pt x="142" y="241"/>
                    <a:pt x="142" y="241"/>
                  </a:cubicBezTo>
                  <a:cubicBezTo>
                    <a:pt x="158" y="241"/>
                    <a:pt x="160" y="240"/>
                    <a:pt x="162" y="232"/>
                  </a:cubicBezTo>
                  <a:cubicBezTo>
                    <a:pt x="165" y="223"/>
                    <a:pt x="167" y="200"/>
                    <a:pt x="167" y="196"/>
                  </a:cubicBezTo>
                  <a:cubicBezTo>
                    <a:pt x="167" y="193"/>
                    <a:pt x="167" y="190"/>
                    <a:pt x="164" y="190"/>
                  </a:cubicBezTo>
                  <a:cubicBezTo>
                    <a:pt x="160" y="190"/>
                    <a:pt x="160" y="193"/>
                    <a:pt x="160" y="195"/>
                  </a:cubicBezTo>
                  <a:cubicBezTo>
                    <a:pt x="159" y="201"/>
                    <a:pt x="155" y="210"/>
                    <a:pt x="152" y="214"/>
                  </a:cubicBezTo>
                  <a:cubicBezTo>
                    <a:pt x="144" y="222"/>
                    <a:pt x="133" y="222"/>
                    <a:pt x="115" y="222"/>
                  </a:cubicBezTo>
                  <a:cubicBezTo>
                    <a:pt x="90" y="222"/>
                    <a:pt x="83" y="220"/>
                    <a:pt x="78" y="216"/>
                  </a:cubicBezTo>
                  <a:cubicBezTo>
                    <a:pt x="71" y="210"/>
                    <a:pt x="71" y="188"/>
                    <a:pt x="71" y="148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1" y="45"/>
                    <a:pt x="71" y="36"/>
                    <a:pt x="72" y="26"/>
                  </a:cubicBezTo>
                  <a:cubicBezTo>
                    <a:pt x="73" y="14"/>
                    <a:pt x="75" y="10"/>
                    <a:pt x="83" y="9"/>
                  </a:cubicBezTo>
                  <a:cubicBezTo>
                    <a:pt x="95" y="8"/>
                    <a:pt x="95" y="8"/>
                    <a:pt x="95" y="8"/>
                  </a:cubicBezTo>
                  <a:cubicBezTo>
                    <a:pt x="99" y="8"/>
                    <a:pt x="102" y="7"/>
                    <a:pt x="102" y="4"/>
                  </a:cubicBezTo>
                  <a:cubicBezTo>
                    <a:pt x="102" y="1"/>
                    <a:pt x="98" y="0"/>
                    <a:pt x="94" y="0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6" name="Freeform 25">
              <a:extLst>
                <a:ext uri="{FF2B5EF4-FFF2-40B4-BE49-F238E27FC236}">
                  <a16:creationId xmlns:a16="http://schemas.microsoft.com/office/drawing/2014/main" id="{D6D8D356-BF1E-4AE8-9277-DD31E430300B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589" y="2740"/>
              <a:ext cx="124" cy="164"/>
            </a:xfrm>
            <a:custGeom>
              <a:avLst/>
              <a:gdLst>
                <a:gd name="T0" fmla="*/ 82 w 183"/>
                <a:gd name="T1" fmla="*/ 222 h 241"/>
                <a:gd name="T2" fmla="*/ 72 w 183"/>
                <a:gd name="T3" fmla="*/ 192 h 241"/>
                <a:gd name="T4" fmla="*/ 72 w 183"/>
                <a:gd name="T5" fmla="*/ 118 h 241"/>
                <a:gd name="T6" fmla="*/ 73 w 183"/>
                <a:gd name="T7" fmla="*/ 116 h 241"/>
                <a:gd name="T8" fmla="*/ 86 w 183"/>
                <a:gd name="T9" fmla="*/ 117 h 241"/>
                <a:gd name="T10" fmla="*/ 112 w 183"/>
                <a:gd name="T11" fmla="*/ 124 h 241"/>
                <a:gd name="T12" fmla="*/ 112 w 183"/>
                <a:gd name="T13" fmla="*/ 124 h 241"/>
                <a:gd name="T14" fmla="*/ 142 w 183"/>
                <a:gd name="T15" fmla="*/ 186 h 241"/>
                <a:gd name="T16" fmla="*/ 105 w 183"/>
                <a:gd name="T17" fmla="*/ 226 h 241"/>
                <a:gd name="T18" fmla="*/ 82 w 183"/>
                <a:gd name="T19" fmla="*/ 222 h 241"/>
                <a:gd name="T20" fmla="*/ 84 w 183"/>
                <a:gd name="T21" fmla="*/ 15 h 241"/>
                <a:gd name="T22" fmla="*/ 123 w 183"/>
                <a:gd name="T23" fmla="*/ 63 h 241"/>
                <a:gd name="T24" fmla="*/ 110 w 183"/>
                <a:gd name="T25" fmla="*/ 96 h 241"/>
                <a:gd name="T26" fmla="*/ 88 w 183"/>
                <a:gd name="T27" fmla="*/ 102 h 241"/>
                <a:gd name="T28" fmla="*/ 73 w 183"/>
                <a:gd name="T29" fmla="*/ 101 h 241"/>
                <a:gd name="T30" fmla="*/ 72 w 183"/>
                <a:gd name="T31" fmla="*/ 98 h 241"/>
                <a:gd name="T32" fmla="*/ 72 w 183"/>
                <a:gd name="T33" fmla="*/ 20 h 241"/>
                <a:gd name="T34" fmla="*/ 74 w 183"/>
                <a:gd name="T35" fmla="*/ 16 h 241"/>
                <a:gd name="T36" fmla="*/ 84 w 183"/>
                <a:gd name="T37" fmla="*/ 15 h 241"/>
                <a:gd name="T38" fmla="*/ 74 w 183"/>
                <a:gd name="T39" fmla="*/ 1 h 241"/>
                <a:gd name="T40" fmla="*/ 51 w 183"/>
                <a:gd name="T41" fmla="*/ 1 h 241"/>
                <a:gd name="T42" fmla="*/ 39 w 183"/>
                <a:gd name="T43" fmla="*/ 1 h 241"/>
                <a:gd name="T44" fmla="*/ 8 w 183"/>
                <a:gd name="T45" fmla="*/ 0 h 241"/>
                <a:gd name="T46" fmla="*/ 0 w 183"/>
                <a:gd name="T47" fmla="*/ 4 h 241"/>
                <a:gd name="T48" fmla="*/ 6 w 183"/>
                <a:gd name="T49" fmla="*/ 8 h 241"/>
                <a:gd name="T50" fmla="*/ 19 w 183"/>
                <a:gd name="T51" fmla="*/ 9 h 241"/>
                <a:gd name="T52" fmla="*/ 32 w 183"/>
                <a:gd name="T53" fmla="*/ 26 h 241"/>
                <a:gd name="T54" fmla="*/ 32 w 183"/>
                <a:gd name="T55" fmla="*/ 93 h 241"/>
                <a:gd name="T56" fmla="*/ 32 w 183"/>
                <a:gd name="T57" fmla="*/ 148 h 241"/>
                <a:gd name="T58" fmla="*/ 31 w 183"/>
                <a:gd name="T59" fmla="*/ 215 h 241"/>
                <a:gd name="T60" fmla="*/ 22 w 183"/>
                <a:gd name="T61" fmla="*/ 232 h 241"/>
                <a:gd name="T62" fmla="*/ 11 w 183"/>
                <a:gd name="T63" fmla="*/ 233 h 241"/>
                <a:gd name="T64" fmla="*/ 5 w 183"/>
                <a:gd name="T65" fmla="*/ 237 h 241"/>
                <a:gd name="T66" fmla="*/ 12 w 183"/>
                <a:gd name="T67" fmla="*/ 241 h 241"/>
                <a:gd name="T68" fmla="*/ 34 w 183"/>
                <a:gd name="T69" fmla="*/ 240 h 241"/>
                <a:gd name="T70" fmla="*/ 52 w 183"/>
                <a:gd name="T71" fmla="*/ 240 h 241"/>
                <a:gd name="T72" fmla="*/ 76 w 183"/>
                <a:gd name="T73" fmla="*/ 241 h 241"/>
                <a:gd name="T74" fmla="*/ 88 w 183"/>
                <a:gd name="T75" fmla="*/ 241 h 241"/>
                <a:gd name="T76" fmla="*/ 98 w 183"/>
                <a:gd name="T77" fmla="*/ 241 h 241"/>
                <a:gd name="T78" fmla="*/ 183 w 183"/>
                <a:gd name="T79" fmla="*/ 172 h 241"/>
                <a:gd name="T80" fmla="*/ 126 w 183"/>
                <a:gd name="T81" fmla="*/ 103 h 241"/>
                <a:gd name="T82" fmla="*/ 157 w 183"/>
                <a:gd name="T83" fmla="*/ 49 h 241"/>
                <a:gd name="T84" fmla="*/ 89 w 183"/>
                <a:gd name="T85" fmla="*/ 0 h 241"/>
                <a:gd name="T86" fmla="*/ 74 w 183"/>
                <a:gd name="T87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" h="241">
                  <a:moveTo>
                    <a:pt x="82" y="222"/>
                  </a:moveTo>
                  <a:cubicBezTo>
                    <a:pt x="72" y="218"/>
                    <a:pt x="72" y="213"/>
                    <a:pt x="72" y="192"/>
                  </a:cubicBezTo>
                  <a:cubicBezTo>
                    <a:pt x="72" y="118"/>
                    <a:pt x="72" y="118"/>
                    <a:pt x="72" y="118"/>
                  </a:cubicBezTo>
                  <a:cubicBezTo>
                    <a:pt x="72" y="116"/>
                    <a:pt x="72" y="116"/>
                    <a:pt x="73" y="116"/>
                  </a:cubicBezTo>
                  <a:cubicBezTo>
                    <a:pt x="86" y="117"/>
                    <a:pt x="86" y="117"/>
                    <a:pt x="86" y="117"/>
                  </a:cubicBezTo>
                  <a:cubicBezTo>
                    <a:pt x="98" y="117"/>
                    <a:pt x="105" y="119"/>
                    <a:pt x="112" y="124"/>
                  </a:cubicBezTo>
                  <a:cubicBezTo>
                    <a:pt x="112" y="124"/>
                    <a:pt x="112" y="124"/>
                    <a:pt x="112" y="124"/>
                  </a:cubicBezTo>
                  <a:cubicBezTo>
                    <a:pt x="139" y="143"/>
                    <a:pt x="142" y="174"/>
                    <a:pt x="142" y="186"/>
                  </a:cubicBezTo>
                  <a:cubicBezTo>
                    <a:pt x="142" y="224"/>
                    <a:pt x="111" y="226"/>
                    <a:pt x="105" y="226"/>
                  </a:cubicBezTo>
                  <a:cubicBezTo>
                    <a:pt x="98" y="226"/>
                    <a:pt x="91" y="225"/>
                    <a:pt x="82" y="222"/>
                  </a:cubicBezTo>
                  <a:moveTo>
                    <a:pt x="84" y="15"/>
                  </a:moveTo>
                  <a:cubicBezTo>
                    <a:pt x="112" y="15"/>
                    <a:pt x="123" y="44"/>
                    <a:pt x="123" y="63"/>
                  </a:cubicBezTo>
                  <a:cubicBezTo>
                    <a:pt x="123" y="78"/>
                    <a:pt x="118" y="89"/>
                    <a:pt x="110" y="96"/>
                  </a:cubicBezTo>
                  <a:cubicBezTo>
                    <a:pt x="105" y="101"/>
                    <a:pt x="97" y="102"/>
                    <a:pt x="88" y="102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2" y="101"/>
                    <a:pt x="72" y="100"/>
                    <a:pt x="72" y="98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17"/>
                    <a:pt x="72" y="16"/>
                    <a:pt x="74" y="16"/>
                  </a:cubicBezTo>
                  <a:cubicBezTo>
                    <a:pt x="74" y="16"/>
                    <a:pt x="84" y="15"/>
                    <a:pt x="84" y="15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9" y="11"/>
                    <a:pt x="31" y="16"/>
                    <a:pt x="32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1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22" y="232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4" y="240"/>
                    <a:pt x="34" y="240"/>
                    <a:pt x="34" y="240"/>
                  </a:cubicBezTo>
                  <a:cubicBezTo>
                    <a:pt x="34" y="240"/>
                    <a:pt x="52" y="240"/>
                    <a:pt x="52" y="240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88" y="241"/>
                    <a:pt x="88" y="241"/>
                  </a:cubicBezTo>
                  <a:cubicBezTo>
                    <a:pt x="98" y="241"/>
                    <a:pt x="98" y="241"/>
                    <a:pt x="98" y="241"/>
                  </a:cubicBezTo>
                  <a:cubicBezTo>
                    <a:pt x="156" y="241"/>
                    <a:pt x="183" y="206"/>
                    <a:pt x="183" y="172"/>
                  </a:cubicBezTo>
                  <a:cubicBezTo>
                    <a:pt x="183" y="136"/>
                    <a:pt x="154" y="113"/>
                    <a:pt x="126" y="103"/>
                  </a:cubicBezTo>
                  <a:cubicBezTo>
                    <a:pt x="145" y="88"/>
                    <a:pt x="157" y="73"/>
                    <a:pt x="157" y="49"/>
                  </a:cubicBezTo>
                  <a:cubicBezTo>
                    <a:pt x="157" y="37"/>
                    <a:pt x="152" y="0"/>
                    <a:pt x="89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7" name="Freeform 26">
              <a:extLst>
                <a:ext uri="{FF2B5EF4-FFF2-40B4-BE49-F238E27FC236}">
                  <a16:creationId xmlns:a16="http://schemas.microsoft.com/office/drawing/2014/main" id="{3B13FBCC-8FA3-49FE-AFBC-9772E5283C43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734" y="2738"/>
              <a:ext cx="176" cy="169"/>
            </a:xfrm>
            <a:custGeom>
              <a:avLst/>
              <a:gdLst>
                <a:gd name="T0" fmla="*/ 45 w 259"/>
                <a:gd name="T1" fmla="*/ 115 h 249"/>
                <a:gd name="T2" fmla="*/ 121 w 259"/>
                <a:gd name="T3" fmla="*/ 17 h 249"/>
                <a:gd name="T4" fmla="*/ 213 w 259"/>
                <a:gd name="T5" fmla="*/ 130 h 249"/>
                <a:gd name="T6" fmla="*/ 141 w 259"/>
                <a:gd name="T7" fmla="*/ 232 h 249"/>
                <a:gd name="T8" fmla="*/ 45 w 259"/>
                <a:gd name="T9" fmla="*/ 115 h 249"/>
                <a:gd name="T10" fmla="*/ 0 w 259"/>
                <a:gd name="T11" fmla="*/ 125 h 249"/>
                <a:gd name="T12" fmla="*/ 127 w 259"/>
                <a:gd name="T13" fmla="*/ 249 h 249"/>
                <a:gd name="T14" fmla="*/ 259 w 259"/>
                <a:gd name="T15" fmla="*/ 119 h 249"/>
                <a:gd name="T16" fmla="*/ 131 w 259"/>
                <a:gd name="T17" fmla="*/ 0 h 249"/>
                <a:gd name="T18" fmla="*/ 0 w 259"/>
                <a:gd name="T19" fmla="*/ 12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9" h="249">
                  <a:moveTo>
                    <a:pt x="45" y="115"/>
                  </a:moveTo>
                  <a:cubicBezTo>
                    <a:pt x="45" y="29"/>
                    <a:pt x="93" y="17"/>
                    <a:pt x="121" y="17"/>
                  </a:cubicBezTo>
                  <a:cubicBezTo>
                    <a:pt x="175" y="17"/>
                    <a:pt x="213" y="64"/>
                    <a:pt x="213" y="130"/>
                  </a:cubicBezTo>
                  <a:cubicBezTo>
                    <a:pt x="213" y="222"/>
                    <a:pt x="162" y="232"/>
                    <a:pt x="141" y="232"/>
                  </a:cubicBezTo>
                  <a:cubicBezTo>
                    <a:pt x="84" y="232"/>
                    <a:pt x="45" y="184"/>
                    <a:pt x="45" y="115"/>
                  </a:cubicBezTo>
                  <a:moveTo>
                    <a:pt x="0" y="125"/>
                  </a:moveTo>
                  <a:cubicBezTo>
                    <a:pt x="0" y="184"/>
                    <a:pt x="40" y="249"/>
                    <a:pt x="127" y="249"/>
                  </a:cubicBezTo>
                  <a:cubicBezTo>
                    <a:pt x="205" y="249"/>
                    <a:pt x="259" y="195"/>
                    <a:pt x="259" y="119"/>
                  </a:cubicBezTo>
                  <a:cubicBezTo>
                    <a:pt x="259" y="46"/>
                    <a:pt x="210" y="0"/>
                    <a:pt x="131" y="0"/>
                  </a:cubicBezTo>
                  <a:cubicBezTo>
                    <a:pt x="41" y="0"/>
                    <a:pt x="0" y="65"/>
                    <a:pt x="0" y="1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8" name="Freeform 27">
              <a:extLst>
                <a:ext uri="{FF2B5EF4-FFF2-40B4-BE49-F238E27FC236}">
                  <a16:creationId xmlns:a16="http://schemas.microsoft.com/office/drawing/2014/main" id="{2F2E1BE9-A009-417C-B408-DAC2049B093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925" y="2740"/>
              <a:ext cx="172" cy="167"/>
            </a:xfrm>
            <a:custGeom>
              <a:avLst/>
              <a:gdLst>
                <a:gd name="T0" fmla="*/ 220 w 254"/>
                <a:gd name="T1" fmla="*/ 1 h 245"/>
                <a:gd name="T2" fmla="*/ 211 w 254"/>
                <a:gd name="T3" fmla="*/ 1 h 245"/>
                <a:gd name="T4" fmla="*/ 174 w 254"/>
                <a:gd name="T5" fmla="*/ 0 h 245"/>
                <a:gd name="T6" fmla="*/ 167 w 254"/>
                <a:gd name="T7" fmla="*/ 4 h 245"/>
                <a:gd name="T8" fmla="*/ 173 w 254"/>
                <a:gd name="T9" fmla="*/ 8 h 245"/>
                <a:gd name="T10" fmla="*/ 184 w 254"/>
                <a:gd name="T11" fmla="*/ 9 h 245"/>
                <a:gd name="T12" fmla="*/ 197 w 254"/>
                <a:gd name="T13" fmla="*/ 26 h 245"/>
                <a:gd name="T14" fmla="*/ 198 w 254"/>
                <a:gd name="T15" fmla="*/ 93 h 245"/>
                <a:gd name="T16" fmla="*/ 198 w 254"/>
                <a:gd name="T17" fmla="*/ 132 h 245"/>
                <a:gd name="T18" fmla="*/ 180 w 254"/>
                <a:gd name="T19" fmla="*/ 210 h 245"/>
                <a:gd name="T20" fmla="*/ 137 w 254"/>
                <a:gd name="T21" fmla="*/ 227 h 245"/>
                <a:gd name="T22" fmla="*/ 98 w 254"/>
                <a:gd name="T23" fmla="*/ 214 h 245"/>
                <a:gd name="T24" fmla="*/ 74 w 254"/>
                <a:gd name="T25" fmla="*/ 137 h 245"/>
                <a:gd name="T26" fmla="*/ 74 w 254"/>
                <a:gd name="T27" fmla="*/ 93 h 245"/>
                <a:gd name="T28" fmla="*/ 74 w 254"/>
                <a:gd name="T29" fmla="*/ 26 h 245"/>
                <a:gd name="T30" fmla="*/ 85 w 254"/>
                <a:gd name="T31" fmla="*/ 9 h 245"/>
                <a:gd name="T32" fmla="*/ 94 w 254"/>
                <a:gd name="T33" fmla="*/ 8 h 245"/>
                <a:gd name="T34" fmla="*/ 100 w 254"/>
                <a:gd name="T35" fmla="*/ 4 h 245"/>
                <a:gd name="T36" fmla="*/ 92 w 254"/>
                <a:gd name="T37" fmla="*/ 0 h 245"/>
                <a:gd name="T38" fmla="*/ 69 w 254"/>
                <a:gd name="T39" fmla="*/ 1 h 245"/>
                <a:gd name="T40" fmla="*/ 54 w 254"/>
                <a:gd name="T41" fmla="*/ 1 h 245"/>
                <a:gd name="T42" fmla="*/ 37 w 254"/>
                <a:gd name="T43" fmla="*/ 1 h 245"/>
                <a:gd name="T44" fmla="*/ 8 w 254"/>
                <a:gd name="T45" fmla="*/ 0 h 245"/>
                <a:gd name="T46" fmla="*/ 0 w 254"/>
                <a:gd name="T47" fmla="*/ 4 h 245"/>
                <a:gd name="T48" fmla="*/ 6 w 254"/>
                <a:gd name="T49" fmla="*/ 8 h 245"/>
                <a:gd name="T50" fmla="*/ 18 w 254"/>
                <a:gd name="T51" fmla="*/ 9 h 245"/>
                <a:gd name="T52" fmla="*/ 31 w 254"/>
                <a:gd name="T53" fmla="*/ 26 h 245"/>
                <a:gd name="T54" fmla="*/ 32 w 254"/>
                <a:gd name="T55" fmla="*/ 93 h 245"/>
                <a:gd name="T56" fmla="*/ 32 w 254"/>
                <a:gd name="T57" fmla="*/ 139 h 245"/>
                <a:gd name="T58" fmla="*/ 60 w 254"/>
                <a:gd name="T59" fmla="*/ 223 h 245"/>
                <a:gd name="T60" fmla="*/ 131 w 254"/>
                <a:gd name="T61" fmla="*/ 245 h 245"/>
                <a:gd name="T62" fmla="*/ 197 w 254"/>
                <a:gd name="T63" fmla="*/ 222 h 245"/>
                <a:gd name="T64" fmla="*/ 227 w 254"/>
                <a:gd name="T65" fmla="*/ 126 h 245"/>
                <a:gd name="T66" fmla="*/ 227 w 254"/>
                <a:gd name="T67" fmla="*/ 93 h 245"/>
                <a:gd name="T68" fmla="*/ 228 w 254"/>
                <a:gd name="T69" fmla="*/ 26 h 245"/>
                <a:gd name="T70" fmla="*/ 239 w 254"/>
                <a:gd name="T71" fmla="*/ 9 h 245"/>
                <a:gd name="T72" fmla="*/ 248 w 254"/>
                <a:gd name="T73" fmla="*/ 8 h 245"/>
                <a:gd name="T74" fmla="*/ 254 w 254"/>
                <a:gd name="T75" fmla="*/ 4 h 245"/>
                <a:gd name="T76" fmla="*/ 247 w 254"/>
                <a:gd name="T77" fmla="*/ 0 h 245"/>
                <a:gd name="T78" fmla="*/ 220 w 254"/>
                <a:gd name="T79" fmla="*/ 1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4" h="245">
                  <a:moveTo>
                    <a:pt x="220" y="1"/>
                  </a:moveTo>
                  <a:cubicBezTo>
                    <a:pt x="211" y="1"/>
                    <a:pt x="211" y="1"/>
                    <a:pt x="211" y="1"/>
                  </a:cubicBezTo>
                  <a:cubicBezTo>
                    <a:pt x="210" y="1"/>
                    <a:pt x="174" y="0"/>
                    <a:pt x="174" y="0"/>
                  </a:cubicBezTo>
                  <a:cubicBezTo>
                    <a:pt x="171" y="0"/>
                    <a:pt x="167" y="1"/>
                    <a:pt x="167" y="4"/>
                  </a:cubicBezTo>
                  <a:cubicBezTo>
                    <a:pt x="167" y="8"/>
                    <a:pt x="171" y="8"/>
                    <a:pt x="173" y="8"/>
                  </a:cubicBezTo>
                  <a:cubicBezTo>
                    <a:pt x="184" y="9"/>
                    <a:pt x="184" y="9"/>
                    <a:pt x="184" y="9"/>
                  </a:cubicBezTo>
                  <a:cubicBezTo>
                    <a:pt x="195" y="11"/>
                    <a:pt x="197" y="16"/>
                    <a:pt x="197" y="26"/>
                  </a:cubicBezTo>
                  <a:cubicBezTo>
                    <a:pt x="198" y="36"/>
                    <a:pt x="198" y="45"/>
                    <a:pt x="198" y="93"/>
                  </a:cubicBezTo>
                  <a:cubicBezTo>
                    <a:pt x="198" y="132"/>
                    <a:pt x="198" y="132"/>
                    <a:pt x="198" y="132"/>
                  </a:cubicBezTo>
                  <a:cubicBezTo>
                    <a:pt x="198" y="166"/>
                    <a:pt x="197" y="193"/>
                    <a:pt x="180" y="210"/>
                  </a:cubicBezTo>
                  <a:cubicBezTo>
                    <a:pt x="165" y="225"/>
                    <a:pt x="145" y="227"/>
                    <a:pt x="137" y="227"/>
                  </a:cubicBezTo>
                  <a:cubicBezTo>
                    <a:pt x="126" y="227"/>
                    <a:pt x="112" y="225"/>
                    <a:pt x="98" y="214"/>
                  </a:cubicBezTo>
                  <a:cubicBezTo>
                    <a:pt x="85" y="204"/>
                    <a:pt x="74" y="187"/>
                    <a:pt x="74" y="137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45"/>
                    <a:pt x="74" y="36"/>
                    <a:pt x="74" y="26"/>
                  </a:cubicBezTo>
                  <a:cubicBezTo>
                    <a:pt x="75" y="14"/>
                    <a:pt x="78" y="10"/>
                    <a:pt x="85" y="9"/>
                  </a:cubicBezTo>
                  <a:cubicBezTo>
                    <a:pt x="94" y="8"/>
                    <a:pt x="94" y="8"/>
                    <a:pt x="94" y="8"/>
                  </a:cubicBezTo>
                  <a:cubicBezTo>
                    <a:pt x="96" y="8"/>
                    <a:pt x="100" y="8"/>
                    <a:pt x="100" y="4"/>
                  </a:cubicBezTo>
                  <a:cubicBezTo>
                    <a:pt x="100" y="1"/>
                    <a:pt x="96" y="0"/>
                    <a:pt x="92" y="0"/>
                  </a:cubicBezTo>
                  <a:cubicBezTo>
                    <a:pt x="69" y="1"/>
                    <a:pt x="69" y="1"/>
                    <a:pt x="69" y="1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8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79"/>
                    <a:pt x="41" y="206"/>
                    <a:pt x="60" y="223"/>
                  </a:cubicBezTo>
                  <a:cubicBezTo>
                    <a:pt x="84" y="245"/>
                    <a:pt x="117" y="245"/>
                    <a:pt x="131" y="245"/>
                  </a:cubicBezTo>
                  <a:cubicBezTo>
                    <a:pt x="149" y="245"/>
                    <a:pt x="173" y="242"/>
                    <a:pt x="197" y="222"/>
                  </a:cubicBezTo>
                  <a:cubicBezTo>
                    <a:pt x="223" y="199"/>
                    <a:pt x="227" y="163"/>
                    <a:pt x="227" y="126"/>
                  </a:cubicBezTo>
                  <a:cubicBezTo>
                    <a:pt x="227" y="93"/>
                    <a:pt x="227" y="93"/>
                    <a:pt x="227" y="93"/>
                  </a:cubicBezTo>
                  <a:cubicBezTo>
                    <a:pt x="227" y="45"/>
                    <a:pt x="227" y="36"/>
                    <a:pt x="228" y="26"/>
                  </a:cubicBezTo>
                  <a:cubicBezTo>
                    <a:pt x="228" y="14"/>
                    <a:pt x="231" y="10"/>
                    <a:pt x="239" y="9"/>
                  </a:cubicBezTo>
                  <a:cubicBezTo>
                    <a:pt x="239" y="9"/>
                    <a:pt x="248" y="8"/>
                    <a:pt x="248" y="8"/>
                  </a:cubicBezTo>
                  <a:cubicBezTo>
                    <a:pt x="251" y="8"/>
                    <a:pt x="254" y="7"/>
                    <a:pt x="254" y="4"/>
                  </a:cubicBezTo>
                  <a:cubicBezTo>
                    <a:pt x="254" y="1"/>
                    <a:pt x="250" y="0"/>
                    <a:pt x="247" y="0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09" name="Freeform 28">
              <a:extLst>
                <a:ext uri="{FF2B5EF4-FFF2-40B4-BE49-F238E27FC236}">
                  <a16:creationId xmlns:a16="http://schemas.microsoft.com/office/drawing/2014/main" id="{A2C49584-9B59-4558-83B2-4DE82B9450BF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4116" y="2740"/>
              <a:ext cx="170" cy="164"/>
            </a:xfrm>
            <a:custGeom>
              <a:avLst/>
              <a:gdLst>
                <a:gd name="T0" fmla="*/ 73 w 251"/>
                <a:gd name="T1" fmla="*/ 123 h 241"/>
                <a:gd name="T2" fmla="*/ 71 w 251"/>
                <a:gd name="T3" fmla="*/ 118 h 241"/>
                <a:gd name="T4" fmla="*/ 71 w 251"/>
                <a:gd name="T5" fmla="*/ 22 h 241"/>
                <a:gd name="T6" fmla="*/ 73 w 251"/>
                <a:gd name="T7" fmla="*/ 18 h 241"/>
                <a:gd name="T8" fmla="*/ 90 w 251"/>
                <a:gd name="T9" fmla="*/ 17 h 241"/>
                <a:gd name="T10" fmla="*/ 137 w 251"/>
                <a:gd name="T11" fmla="*/ 74 h 241"/>
                <a:gd name="T12" fmla="*/ 119 w 251"/>
                <a:gd name="T13" fmla="*/ 120 h 241"/>
                <a:gd name="T14" fmla="*/ 97 w 251"/>
                <a:gd name="T15" fmla="*/ 126 h 241"/>
                <a:gd name="T16" fmla="*/ 73 w 251"/>
                <a:gd name="T17" fmla="*/ 123 h 241"/>
                <a:gd name="T18" fmla="*/ 74 w 251"/>
                <a:gd name="T19" fmla="*/ 1 h 241"/>
                <a:gd name="T20" fmla="*/ 51 w 251"/>
                <a:gd name="T21" fmla="*/ 1 h 241"/>
                <a:gd name="T22" fmla="*/ 38 w 251"/>
                <a:gd name="T23" fmla="*/ 1 h 241"/>
                <a:gd name="T24" fmla="*/ 8 w 251"/>
                <a:gd name="T25" fmla="*/ 0 h 241"/>
                <a:gd name="T26" fmla="*/ 0 w 251"/>
                <a:gd name="T27" fmla="*/ 4 h 241"/>
                <a:gd name="T28" fmla="*/ 6 w 251"/>
                <a:gd name="T29" fmla="*/ 8 h 241"/>
                <a:gd name="T30" fmla="*/ 18 w 251"/>
                <a:gd name="T31" fmla="*/ 9 h 241"/>
                <a:gd name="T32" fmla="*/ 31 w 251"/>
                <a:gd name="T33" fmla="*/ 26 h 241"/>
                <a:gd name="T34" fmla="*/ 32 w 251"/>
                <a:gd name="T35" fmla="*/ 93 h 241"/>
                <a:gd name="T36" fmla="*/ 32 w 251"/>
                <a:gd name="T37" fmla="*/ 148 h 241"/>
                <a:gd name="T38" fmla="*/ 30 w 251"/>
                <a:gd name="T39" fmla="*/ 215 h 241"/>
                <a:gd name="T40" fmla="*/ 22 w 251"/>
                <a:gd name="T41" fmla="*/ 232 h 241"/>
                <a:gd name="T42" fmla="*/ 11 w 251"/>
                <a:gd name="T43" fmla="*/ 233 h 241"/>
                <a:gd name="T44" fmla="*/ 5 w 251"/>
                <a:gd name="T45" fmla="*/ 237 h 241"/>
                <a:gd name="T46" fmla="*/ 12 w 251"/>
                <a:gd name="T47" fmla="*/ 241 h 241"/>
                <a:gd name="T48" fmla="*/ 38 w 251"/>
                <a:gd name="T49" fmla="*/ 240 h 241"/>
                <a:gd name="T50" fmla="*/ 50 w 251"/>
                <a:gd name="T51" fmla="*/ 240 h 241"/>
                <a:gd name="T52" fmla="*/ 61 w 251"/>
                <a:gd name="T53" fmla="*/ 240 h 241"/>
                <a:gd name="T54" fmla="*/ 97 w 251"/>
                <a:gd name="T55" fmla="*/ 241 h 241"/>
                <a:gd name="T56" fmla="*/ 104 w 251"/>
                <a:gd name="T57" fmla="*/ 237 h 241"/>
                <a:gd name="T58" fmla="*/ 99 w 251"/>
                <a:gd name="T59" fmla="*/ 233 h 241"/>
                <a:gd name="T60" fmla="*/ 84 w 251"/>
                <a:gd name="T61" fmla="*/ 232 h 241"/>
                <a:gd name="T62" fmla="*/ 72 w 251"/>
                <a:gd name="T63" fmla="*/ 215 h 241"/>
                <a:gd name="T64" fmla="*/ 71 w 251"/>
                <a:gd name="T65" fmla="*/ 148 h 241"/>
                <a:gd name="T66" fmla="*/ 71 w 251"/>
                <a:gd name="T67" fmla="*/ 143 h 241"/>
                <a:gd name="T68" fmla="*/ 73 w 251"/>
                <a:gd name="T69" fmla="*/ 142 h 241"/>
                <a:gd name="T70" fmla="*/ 100 w 251"/>
                <a:gd name="T71" fmla="*/ 142 h 241"/>
                <a:gd name="T72" fmla="*/ 105 w 251"/>
                <a:gd name="T73" fmla="*/ 144 h 241"/>
                <a:gd name="T74" fmla="*/ 120 w 251"/>
                <a:gd name="T75" fmla="*/ 165 h 241"/>
                <a:gd name="T76" fmla="*/ 136 w 251"/>
                <a:gd name="T77" fmla="*/ 188 h 241"/>
                <a:gd name="T78" fmla="*/ 180 w 251"/>
                <a:gd name="T79" fmla="*/ 234 h 241"/>
                <a:gd name="T80" fmla="*/ 214 w 251"/>
                <a:gd name="T81" fmla="*/ 241 h 241"/>
                <a:gd name="T82" fmla="*/ 244 w 251"/>
                <a:gd name="T83" fmla="*/ 241 h 241"/>
                <a:gd name="T84" fmla="*/ 251 w 251"/>
                <a:gd name="T85" fmla="*/ 237 h 241"/>
                <a:gd name="T86" fmla="*/ 246 w 251"/>
                <a:gd name="T87" fmla="*/ 233 h 241"/>
                <a:gd name="T88" fmla="*/ 237 w 251"/>
                <a:gd name="T89" fmla="*/ 232 h 241"/>
                <a:gd name="T90" fmla="*/ 202 w 251"/>
                <a:gd name="T91" fmla="*/ 211 h 241"/>
                <a:gd name="T92" fmla="*/ 145 w 251"/>
                <a:gd name="T93" fmla="*/ 142 h 241"/>
                <a:gd name="T94" fmla="*/ 134 w 251"/>
                <a:gd name="T95" fmla="*/ 129 h 241"/>
                <a:gd name="T96" fmla="*/ 176 w 251"/>
                <a:gd name="T97" fmla="*/ 58 h 241"/>
                <a:gd name="T98" fmla="*/ 154 w 251"/>
                <a:gd name="T99" fmla="*/ 14 h 241"/>
                <a:gd name="T100" fmla="*/ 96 w 251"/>
                <a:gd name="T101" fmla="*/ 0 h 241"/>
                <a:gd name="T102" fmla="*/ 74 w 251"/>
                <a:gd name="T103" fmla="*/ 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1" h="241">
                  <a:moveTo>
                    <a:pt x="73" y="123"/>
                  </a:moveTo>
                  <a:cubicBezTo>
                    <a:pt x="71" y="122"/>
                    <a:pt x="71" y="121"/>
                    <a:pt x="71" y="118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1" y="19"/>
                    <a:pt x="71" y="19"/>
                    <a:pt x="73" y="18"/>
                  </a:cubicBezTo>
                  <a:cubicBezTo>
                    <a:pt x="76" y="17"/>
                    <a:pt x="81" y="17"/>
                    <a:pt x="90" y="17"/>
                  </a:cubicBezTo>
                  <a:cubicBezTo>
                    <a:pt x="107" y="17"/>
                    <a:pt x="137" y="29"/>
                    <a:pt x="137" y="74"/>
                  </a:cubicBezTo>
                  <a:cubicBezTo>
                    <a:pt x="137" y="103"/>
                    <a:pt x="126" y="115"/>
                    <a:pt x="119" y="120"/>
                  </a:cubicBezTo>
                  <a:cubicBezTo>
                    <a:pt x="113" y="124"/>
                    <a:pt x="109" y="126"/>
                    <a:pt x="97" y="126"/>
                  </a:cubicBezTo>
                  <a:cubicBezTo>
                    <a:pt x="88" y="126"/>
                    <a:pt x="79" y="125"/>
                    <a:pt x="73" y="123"/>
                  </a:cubicBezTo>
                  <a:moveTo>
                    <a:pt x="74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1"/>
                    <a:pt x="0" y="4"/>
                  </a:cubicBezTo>
                  <a:cubicBezTo>
                    <a:pt x="0" y="8"/>
                    <a:pt x="4" y="8"/>
                    <a:pt x="6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9" y="11"/>
                    <a:pt x="31" y="16"/>
                    <a:pt x="31" y="26"/>
                  </a:cubicBezTo>
                  <a:cubicBezTo>
                    <a:pt x="32" y="36"/>
                    <a:pt x="32" y="45"/>
                    <a:pt x="32" y="93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2" y="177"/>
                    <a:pt x="32" y="202"/>
                    <a:pt x="30" y="215"/>
                  </a:cubicBezTo>
                  <a:cubicBezTo>
                    <a:pt x="29" y="224"/>
                    <a:pt x="28" y="231"/>
                    <a:pt x="22" y="232"/>
                  </a:cubicBezTo>
                  <a:cubicBezTo>
                    <a:pt x="11" y="233"/>
                    <a:pt x="11" y="233"/>
                    <a:pt x="11" y="233"/>
                  </a:cubicBezTo>
                  <a:cubicBezTo>
                    <a:pt x="8" y="233"/>
                    <a:pt x="5" y="234"/>
                    <a:pt x="5" y="237"/>
                  </a:cubicBezTo>
                  <a:cubicBezTo>
                    <a:pt x="5" y="241"/>
                    <a:pt x="10" y="241"/>
                    <a:pt x="12" y="241"/>
                  </a:cubicBezTo>
                  <a:cubicBezTo>
                    <a:pt x="38" y="240"/>
                    <a:pt x="38" y="240"/>
                    <a:pt x="38" y="240"/>
                  </a:cubicBezTo>
                  <a:cubicBezTo>
                    <a:pt x="50" y="240"/>
                    <a:pt x="50" y="240"/>
                    <a:pt x="50" y="240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97" y="241"/>
                    <a:pt x="97" y="241"/>
                    <a:pt x="97" y="241"/>
                  </a:cubicBezTo>
                  <a:cubicBezTo>
                    <a:pt x="99" y="241"/>
                    <a:pt x="104" y="241"/>
                    <a:pt x="104" y="237"/>
                  </a:cubicBezTo>
                  <a:cubicBezTo>
                    <a:pt x="104" y="236"/>
                    <a:pt x="103" y="233"/>
                    <a:pt x="99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76" y="231"/>
                    <a:pt x="73" y="225"/>
                    <a:pt x="72" y="215"/>
                  </a:cubicBezTo>
                  <a:cubicBezTo>
                    <a:pt x="71" y="202"/>
                    <a:pt x="71" y="177"/>
                    <a:pt x="71" y="148"/>
                  </a:cubicBezTo>
                  <a:cubicBezTo>
                    <a:pt x="71" y="143"/>
                    <a:pt x="71" y="143"/>
                    <a:pt x="71" y="143"/>
                  </a:cubicBezTo>
                  <a:cubicBezTo>
                    <a:pt x="71" y="142"/>
                    <a:pt x="71" y="142"/>
                    <a:pt x="73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2" y="142"/>
                    <a:pt x="104" y="143"/>
                    <a:pt x="105" y="144"/>
                  </a:cubicBezTo>
                  <a:cubicBezTo>
                    <a:pt x="105" y="144"/>
                    <a:pt x="120" y="165"/>
                    <a:pt x="120" y="165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55" y="213"/>
                    <a:pt x="166" y="227"/>
                    <a:pt x="180" y="234"/>
                  </a:cubicBezTo>
                  <a:cubicBezTo>
                    <a:pt x="188" y="239"/>
                    <a:pt x="197" y="241"/>
                    <a:pt x="214" y="241"/>
                  </a:cubicBezTo>
                  <a:cubicBezTo>
                    <a:pt x="244" y="241"/>
                    <a:pt x="244" y="241"/>
                    <a:pt x="244" y="241"/>
                  </a:cubicBezTo>
                  <a:cubicBezTo>
                    <a:pt x="246" y="241"/>
                    <a:pt x="251" y="241"/>
                    <a:pt x="251" y="237"/>
                  </a:cubicBezTo>
                  <a:cubicBezTo>
                    <a:pt x="251" y="236"/>
                    <a:pt x="250" y="233"/>
                    <a:pt x="246" y="233"/>
                  </a:cubicBezTo>
                  <a:cubicBezTo>
                    <a:pt x="237" y="232"/>
                    <a:pt x="237" y="232"/>
                    <a:pt x="237" y="232"/>
                  </a:cubicBezTo>
                  <a:cubicBezTo>
                    <a:pt x="232" y="231"/>
                    <a:pt x="220" y="229"/>
                    <a:pt x="202" y="211"/>
                  </a:cubicBezTo>
                  <a:cubicBezTo>
                    <a:pt x="186" y="194"/>
                    <a:pt x="168" y="171"/>
                    <a:pt x="145" y="142"/>
                  </a:cubicBezTo>
                  <a:cubicBezTo>
                    <a:pt x="145" y="142"/>
                    <a:pt x="135" y="130"/>
                    <a:pt x="134" y="129"/>
                  </a:cubicBezTo>
                  <a:cubicBezTo>
                    <a:pt x="163" y="105"/>
                    <a:pt x="176" y="84"/>
                    <a:pt x="176" y="58"/>
                  </a:cubicBezTo>
                  <a:cubicBezTo>
                    <a:pt x="176" y="35"/>
                    <a:pt x="162" y="19"/>
                    <a:pt x="154" y="14"/>
                  </a:cubicBezTo>
                  <a:cubicBezTo>
                    <a:pt x="136" y="2"/>
                    <a:pt x="115" y="0"/>
                    <a:pt x="96" y="0"/>
                  </a:cubicBezTo>
                  <a:lnTo>
                    <a:pt x="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0" name="Freeform 29">
              <a:extLst>
                <a:ext uri="{FF2B5EF4-FFF2-40B4-BE49-F238E27FC236}">
                  <a16:creationId xmlns:a16="http://schemas.microsoft.com/office/drawing/2014/main" id="{06799FB9-D454-4BA8-BE06-D63F5AA026D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90" y="2737"/>
              <a:ext cx="180" cy="169"/>
            </a:xfrm>
            <a:custGeom>
              <a:avLst/>
              <a:gdLst>
                <a:gd name="T0" fmla="*/ 31 w 266"/>
                <a:gd name="T1" fmla="*/ 12 h 249"/>
                <a:gd name="T2" fmla="*/ 29 w 266"/>
                <a:gd name="T3" fmla="*/ 198 h 249"/>
                <a:gd name="T4" fmla="*/ 19 w 266"/>
                <a:gd name="T5" fmla="*/ 237 h 249"/>
                <a:gd name="T6" fmla="*/ 5 w 266"/>
                <a:gd name="T7" fmla="*/ 238 h 249"/>
                <a:gd name="T8" fmla="*/ 0 w 266"/>
                <a:gd name="T9" fmla="*/ 242 h 249"/>
                <a:gd name="T10" fmla="*/ 7 w 266"/>
                <a:gd name="T11" fmla="*/ 246 h 249"/>
                <a:gd name="T12" fmla="*/ 36 w 266"/>
                <a:gd name="T13" fmla="*/ 245 h 249"/>
                <a:gd name="T14" fmla="*/ 41 w 266"/>
                <a:gd name="T15" fmla="*/ 245 h 249"/>
                <a:gd name="T16" fmla="*/ 50 w 266"/>
                <a:gd name="T17" fmla="*/ 245 h 249"/>
                <a:gd name="T18" fmla="*/ 80 w 266"/>
                <a:gd name="T19" fmla="*/ 246 h 249"/>
                <a:gd name="T20" fmla="*/ 88 w 266"/>
                <a:gd name="T21" fmla="*/ 242 h 249"/>
                <a:gd name="T22" fmla="*/ 82 w 266"/>
                <a:gd name="T23" fmla="*/ 238 h 249"/>
                <a:gd name="T24" fmla="*/ 66 w 266"/>
                <a:gd name="T25" fmla="*/ 236 h 249"/>
                <a:gd name="T26" fmla="*/ 56 w 266"/>
                <a:gd name="T27" fmla="*/ 202 h 249"/>
                <a:gd name="T28" fmla="*/ 52 w 266"/>
                <a:gd name="T29" fmla="*/ 71 h 249"/>
                <a:gd name="T30" fmla="*/ 59 w 266"/>
                <a:gd name="T31" fmla="*/ 77 h 249"/>
                <a:gd name="T32" fmla="*/ 127 w 266"/>
                <a:gd name="T33" fmla="*/ 149 h 249"/>
                <a:gd name="T34" fmla="*/ 169 w 266"/>
                <a:gd name="T35" fmla="*/ 191 h 249"/>
                <a:gd name="T36" fmla="*/ 220 w 266"/>
                <a:gd name="T37" fmla="*/ 242 h 249"/>
                <a:gd name="T38" fmla="*/ 231 w 266"/>
                <a:gd name="T39" fmla="*/ 249 h 249"/>
                <a:gd name="T40" fmla="*/ 236 w 266"/>
                <a:gd name="T41" fmla="*/ 239 h 249"/>
                <a:gd name="T42" fmla="*/ 240 w 266"/>
                <a:gd name="T43" fmla="*/ 40 h 249"/>
                <a:gd name="T44" fmla="*/ 251 w 266"/>
                <a:gd name="T45" fmla="*/ 14 h 249"/>
                <a:gd name="T46" fmla="*/ 260 w 266"/>
                <a:gd name="T47" fmla="*/ 13 h 249"/>
                <a:gd name="T48" fmla="*/ 266 w 266"/>
                <a:gd name="T49" fmla="*/ 9 h 249"/>
                <a:gd name="T50" fmla="*/ 258 w 266"/>
                <a:gd name="T51" fmla="*/ 5 h 249"/>
                <a:gd name="T52" fmla="*/ 233 w 266"/>
                <a:gd name="T53" fmla="*/ 6 h 249"/>
                <a:gd name="T54" fmla="*/ 227 w 266"/>
                <a:gd name="T55" fmla="*/ 6 h 249"/>
                <a:gd name="T56" fmla="*/ 216 w 266"/>
                <a:gd name="T57" fmla="*/ 6 h 249"/>
                <a:gd name="T58" fmla="*/ 189 w 266"/>
                <a:gd name="T59" fmla="*/ 5 h 249"/>
                <a:gd name="T60" fmla="*/ 180 w 266"/>
                <a:gd name="T61" fmla="*/ 9 h 249"/>
                <a:gd name="T62" fmla="*/ 186 w 266"/>
                <a:gd name="T63" fmla="*/ 13 h 249"/>
                <a:gd name="T64" fmla="*/ 203 w 266"/>
                <a:gd name="T65" fmla="*/ 15 h 249"/>
                <a:gd name="T66" fmla="*/ 213 w 266"/>
                <a:gd name="T67" fmla="*/ 42 h 249"/>
                <a:gd name="T68" fmla="*/ 216 w 266"/>
                <a:gd name="T69" fmla="*/ 183 h 249"/>
                <a:gd name="T70" fmla="*/ 215 w 266"/>
                <a:gd name="T71" fmla="*/ 183 h 249"/>
                <a:gd name="T72" fmla="*/ 193 w 266"/>
                <a:gd name="T73" fmla="*/ 160 h 249"/>
                <a:gd name="T74" fmla="*/ 146 w 266"/>
                <a:gd name="T75" fmla="*/ 111 h 249"/>
                <a:gd name="T76" fmla="*/ 49 w 266"/>
                <a:gd name="T77" fmla="*/ 10 h 249"/>
                <a:gd name="T78" fmla="*/ 46 w 266"/>
                <a:gd name="T79" fmla="*/ 7 h 249"/>
                <a:gd name="T80" fmla="*/ 36 w 266"/>
                <a:gd name="T81" fmla="*/ 0 h 249"/>
                <a:gd name="T82" fmla="*/ 31 w 266"/>
                <a:gd name="T83" fmla="*/ 1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6" h="249">
                  <a:moveTo>
                    <a:pt x="31" y="12"/>
                  </a:moveTo>
                  <a:cubicBezTo>
                    <a:pt x="29" y="198"/>
                    <a:pt x="29" y="198"/>
                    <a:pt x="29" y="198"/>
                  </a:cubicBezTo>
                  <a:cubicBezTo>
                    <a:pt x="28" y="226"/>
                    <a:pt x="27" y="234"/>
                    <a:pt x="19" y="237"/>
                  </a:cubicBezTo>
                  <a:cubicBezTo>
                    <a:pt x="15" y="238"/>
                    <a:pt x="9" y="238"/>
                    <a:pt x="5" y="238"/>
                  </a:cubicBezTo>
                  <a:cubicBezTo>
                    <a:pt x="4" y="238"/>
                    <a:pt x="0" y="238"/>
                    <a:pt x="0" y="242"/>
                  </a:cubicBezTo>
                  <a:cubicBezTo>
                    <a:pt x="0" y="246"/>
                    <a:pt x="4" y="246"/>
                    <a:pt x="7" y="246"/>
                  </a:cubicBezTo>
                  <a:cubicBezTo>
                    <a:pt x="36" y="245"/>
                    <a:pt x="36" y="245"/>
                    <a:pt x="36" y="245"/>
                  </a:cubicBezTo>
                  <a:cubicBezTo>
                    <a:pt x="41" y="245"/>
                    <a:pt x="41" y="245"/>
                    <a:pt x="41" y="245"/>
                  </a:cubicBezTo>
                  <a:cubicBezTo>
                    <a:pt x="50" y="245"/>
                    <a:pt x="50" y="245"/>
                    <a:pt x="50" y="245"/>
                  </a:cubicBezTo>
                  <a:cubicBezTo>
                    <a:pt x="80" y="246"/>
                    <a:pt x="80" y="246"/>
                    <a:pt x="80" y="246"/>
                  </a:cubicBezTo>
                  <a:cubicBezTo>
                    <a:pt x="83" y="246"/>
                    <a:pt x="88" y="246"/>
                    <a:pt x="88" y="242"/>
                  </a:cubicBezTo>
                  <a:cubicBezTo>
                    <a:pt x="88" y="238"/>
                    <a:pt x="84" y="238"/>
                    <a:pt x="82" y="238"/>
                  </a:cubicBezTo>
                  <a:cubicBezTo>
                    <a:pt x="78" y="238"/>
                    <a:pt x="72" y="238"/>
                    <a:pt x="66" y="236"/>
                  </a:cubicBezTo>
                  <a:cubicBezTo>
                    <a:pt x="59" y="234"/>
                    <a:pt x="56" y="223"/>
                    <a:pt x="56" y="202"/>
                  </a:cubicBezTo>
                  <a:cubicBezTo>
                    <a:pt x="56" y="202"/>
                    <a:pt x="52" y="74"/>
                    <a:pt x="52" y="71"/>
                  </a:cubicBezTo>
                  <a:cubicBezTo>
                    <a:pt x="54" y="72"/>
                    <a:pt x="59" y="77"/>
                    <a:pt x="59" y="77"/>
                  </a:cubicBezTo>
                  <a:cubicBezTo>
                    <a:pt x="72" y="92"/>
                    <a:pt x="100" y="122"/>
                    <a:pt x="127" y="149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224" y="246"/>
                    <a:pt x="227" y="249"/>
                    <a:pt x="231" y="249"/>
                  </a:cubicBezTo>
                  <a:cubicBezTo>
                    <a:pt x="236" y="249"/>
                    <a:pt x="236" y="244"/>
                    <a:pt x="236" y="239"/>
                  </a:cubicBezTo>
                  <a:cubicBezTo>
                    <a:pt x="240" y="40"/>
                    <a:pt x="240" y="40"/>
                    <a:pt x="240" y="40"/>
                  </a:cubicBezTo>
                  <a:cubicBezTo>
                    <a:pt x="240" y="22"/>
                    <a:pt x="242" y="16"/>
                    <a:pt x="251" y="14"/>
                  </a:cubicBezTo>
                  <a:cubicBezTo>
                    <a:pt x="251" y="14"/>
                    <a:pt x="260" y="13"/>
                    <a:pt x="260" y="13"/>
                  </a:cubicBezTo>
                  <a:cubicBezTo>
                    <a:pt x="264" y="13"/>
                    <a:pt x="266" y="11"/>
                    <a:pt x="266" y="9"/>
                  </a:cubicBezTo>
                  <a:cubicBezTo>
                    <a:pt x="266" y="5"/>
                    <a:pt x="262" y="5"/>
                    <a:pt x="258" y="5"/>
                  </a:cubicBezTo>
                  <a:cubicBezTo>
                    <a:pt x="233" y="6"/>
                    <a:pt x="233" y="6"/>
                    <a:pt x="233" y="6"/>
                  </a:cubicBezTo>
                  <a:cubicBezTo>
                    <a:pt x="227" y="6"/>
                    <a:pt x="227" y="6"/>
                    <a:pt x="227" y="6"/>
                  </a:cubicBezTo>
                  <a:cubicBezTo>
                    <a:pt x="216" y="6"/>
                    <a:pt x="216" y="6"/>
                    <a:pt x="216" y="6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85" y="5"/>
                    <a:pt x="180" y="5"/>
                    <a:pt x="180" y="9"/>
                  </a:cubicBezTo>
                  <a:cubicBezTo>
                    <a:pt x="180" y="12"/>
                    <a:pt x="183" y="13"/>
                    <a:pt x="186" y="13"/>
                  </a:cubicBezTo>
                  <a:cubicBezTo>
                    <a:pt x="191" y="13"/>
                    <a:pt x="198" y="13"/>
                    <a:pt x="203" y="15"/>
                  </a:cubicBezTo>
                  <a:cubicBezTo>
                    <a:pt x="209" y="17"/>
                    <a:pt x="212" y="22"/>
                    <a:pt x="213" y="42"/>
                  </a:cubicBezTo>
                  <a:cubicBezTo>
                    <a:pt x="213" y="42"/>
                    <a:pt x="216" y="175"/>
                    <a:pt x="216" y="183"/>
                  </a:cubicBezTo>
                  <a:cubicBezTo>
                    <a:pt x="215" y="183"/>
                    <a:pt x="215" y="183"/>
                    <a:pt x="215" y="183"/>
                  </a:cubicBezTo>
                  <a:cubicBezTo>
                    <a:pt x="215" y="183"/>
                    <a:pt x="193" y="160"/>
                    <a:pt x="193" y="160"/>
                  </a:cubicBezTo>
                  <a:cubicBezTo>
                    <a:pt x="146" y="111"/>
                    <a:pt x="146" y="111"/>
                    <a:pt x="146" y="111"/>
                  </a:cubicBezTo>
                  <a:cubicBezTo>
                    <a:pt x="98" y="64"/>
                    <a:pt x="49" y="11"/>
                    <a:pt x="49" y="10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2" y="3"/>
                    <a:pt x="39" y="0"/>
                    <a:pt x="36" y="0"/>
                  </a:cubicBezTo>
                  <a:cubicBezTo>
                    <a:pt x="32" y="0"/>
                    <a:pt x="31" y="7"/>
                    <a:pt x="31" y="1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1" name="Freeform 30">
              <a:extLst>
                <a:ext uri="{FF2B5EF4-FFF2-40B4-BE49-F238E27FC236}">
                  <a16:creationId xmlns:a16="http://schemas.microsoft.com/office/drawing/2014/main" id="{7008FF3F-A864-4BB1-B427-98141550075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480" y="2739"/>
              <a:ext cx="109" cy="165"/>
            </a:xfrm>
            <a:custGeom>
              <a:avLst/>
              <a:gdLst>
                <a:gd name="T0" fmla="*/ 147 w 161"/>
                <a:gd name="T1" fmla="*/ 1 h 243"/>
                <a:gd name="T2" fmla="*/ 145 w 161"/>
                <a:gd name="T3" fmla="*/ 1 h 243"/>
                <a:gd name="T4" fmla="*/ 132 w 161"/>
                <a:gd name="T5" fmla="*/ 3 h 243"/>
                <a:gd name="T6" fmla="*/ 53 w 161"/>
                <a:gd name="T7" fmla="*/ 3 h 243"/>
                <a:gd name="T8" fmla="*/ 37 w 161"/>
                <a:gd name="T9" fmla="*/ 3 h 243"/>
                <a:gd name="T10" fmla="*/ 33 w 161"/>
                <a:gd name="T11" fmla="*/ 3 h 243"/>
                <a:gd name="T12" fmla="*/ 8 w 161"/>
                <a:gd name="T13" fmla="*/ 2 h 243"/>
                <a:gd name="T14" fmla="*/ 0 w 161"/>
                <a:gd name="T15" fmla="*/ 6 h 243"/>
                <a:gd name="T16" fmla="*/ 6 w 161"/>
                <a:gd name="T17" fmla="*/ 10 h 243"/>
                <a:gd name="T18" fmla="*/ 18 w 161"/>
                <a:gd name="T19" fmla="*/ 11 h 243"/>
                <a:gd name="T20" fmla="*/ 31 w 161"/>
                <a:gd name="T21" fmla="*/ 28 h 243"/>
                <a:gd name="T22" fmla="*/ 32 w 161"/>
                <a:gd name="T23" fmla="*/ 95 h 243"/>
                <a:gd name="T24" fmla="*/ 32 w 161"/>
                <a:gd name="T25" fmla="*/ 150 h 243"/>
                <a:gd name="T26" fmla="*/ 30 w 161"/>
                <a:gd name="T27" fmla="*/ 217 h 243"/>
                <a:gd name="T28" fmla="*/ 22 w 161"/>
                <a:gd name="T29" fmla="*/ 234 h 243"/>
                <a:gd name="T30" fmla="*/ 11 w 161"/>
                <a:gd name="T31" fmla="*/ 235 h 243"/>
                <a:gd name="T32" fmla="*/ 5 w 161"/>
                <a:gd name="T33" fmla="*/ 239 h 243"/>
                <a:gd name="T34" fmla="*/ 12 w 161"/>
                <a:gd name="T35" fmla="*/ 243 h 243"/>
                <a:gd name="T36" fmla="*/ 34 w 161"/>
                <a:gd name="T37" fmla="*/ 242 h 243"/>
                <a:gd name="T38" fmla="*/ 52 w 161"/>
                <a:gd name="T39" fmla="*/ 242 h 243"/>
                <a:gd name="T40" fmla="*/ 84 w 161"/>
                <a:gd name="T41" fmla="*/ 243 h 243"/>
                <a:gd name="T42" fmla="*/ 94 w 161"/>
                <a:gd name="T43" fmla="*/ 243 h 243"/>
                <a:gd name="T44" fmla="*/ 139 w 161"/>
                <a:gd name="T45" fmla="*/ 243 h 243"/>
                <a:gd name="T46" fmla="*/ 157 w 161"/>
                <a:gd name="T47" fmla="*/ 235 h 243"/>
                <a:gd name="T48" fmla="*/ 161 w 161"/>
                <a:gd name="T49" fmla="*/ 199 h 243"/>
                <a:gd name="T50" fmla="*/ 158 w 161"/>
                <a:gd name="T51" fmla="*/ 193 h 243"/>
                <a:gd name="T52" fmla="*/ 153 w 161"/>
                <a:gd name="T53" fmla="*/ 198 h 243"/>
                <a:gd name="T54" fmla="*/ 140 w 161"/>
                <a:gd name="T55" fmla="*/ 221 h 243"/>
                <a:gd name="T56" fmla="*/ 110 w 161"/>
                <a:gd name="T57" fmla="*/ 225 h 243"/>
                <a:gd name="T58" fmla="*/ 73 w 161"/>
                <a:gd name="T59" fmla="*/ 199 h 243"/>
                <a:gd name="T60" fmla="*/ 73 w 161"/>
                <a:gd name="T61" fmla="*/ 163 h 243"/>
                <a:gd name="T62" fmla="*/ 73 w 161"/>
                <a:gd name="T63" fmla="*/ 150 h 243"/>
                <a:gd name="T64" fmla="*/ 73 w 161"/>
                <a:gd name="T65" fmla="*/ 125 h 243"/>
                <a:gd name="T66" fmla="*/ 74 w 161"/>
                <a:gd name="T67" fmla="*/ 123 h 243"/>
                <a:gd name="T68" fmla="*/ 119 w 161"/>
                <a:gd name="T69" fmla="*/ 124 h 243"/>
                <a:gd name="T70" fmla="*/ 136 w 161"/>
                <a:gd name="T71" fmla="*/ 136 h 243"/>
                <a:gd name="T72" fmla="*/ 137 w 161"/>
                <a:gd name="T73" fmla="*/ 144 h 243"/>
                <a:gd name="T74" fmla="*/ 137 w 161"/>
                <a:gd name="T75" fmla="*/ 147 h 243"/>
                <a:gd name="T76" fmla="*/ 141 w 161"/>
                <a:gd name="T77" fmla="*/ 150 h 243"/>
                <a:gd name="T78" fmla="*/ 144 w 161"/>
                <a:gd name="T79" fmla="*/ 144 h 243"/>
                <a:gd name="T80" fmla="*/ 145 w 161"/>
                <a:gd name="T81" fmla="*/ 133 h 243"/>
                <a:gd name="T82" fmla="*/ 146 w 161"/>
                <a:gd name="T83" fmla="*/ 123 h 243"/>
                <a:gd name="T84" fmla="*/ 148 w 161"/>
                <a:gd name="T85" fmla="*/ 103 h 243"/>
                <a:gd name="T86" fmla="*/ 148 w 161"/>
                <a:gd name="T87" fmla="*/ 99 h 243"/>
                <a:gd name="T88" fmla="*/ 145 w 161"/>
                <a:gd name="T89" fmla="*/ 96 h 243"/>
                <a:gd name="T90" fmla="*/ 140 w 161"/>
                <a:gd name="T91" fmla="*/ 100 h 243"/>
                <a:gd name="T92" fmla="*/ 125 w 161"/>
                <a:gd name="T93" fmla="*/ 105 h 243"/>
                <a:gd name="T94" fmla="*/ 75 w 161"/>
                <a:gd name="T95" fmla="*/ 106 h 243"/>
                <a:gd name="T96" fmla="*/ 73 w 161"/>
                <a:gd name="T97" fmla="*/ 103 h 243"/>
                <a:gd name="T98" fmla="*/ 73 w 161"/>
                <a:gd name="T99" fmla="*/ 23 h 243"/>
                <a:gd name="T100" fmla="*/ 75 w 161"/>
                <a:gd name="T101" fmla="*/ 21 h 243"/>
                <a:gd name="T102" fmla="*/ 119 w 161"/>
                <a:gd name="T103" fmla="*/ 22 h 243"/>
                <a:gd name="T104" fmla="*/ 140 w 161"/>
                <a:gd name="T105" fmla="*/ 33 h 243"/>
                <a:gd name="T106" fmla="*/ 142 w 161"/>
                <a:gd name="T107" fmla="*/ 44 h 243"/>
                <a:gd name="T108" fmla="*/ 145 w 161"/>
                <a:gd name="T109" fmla="*/ 49 h 243"/>
                <a:gd name="T110" fmla="*/ 149 w 161"/>
                <a:gd name="T111" fmla="*/ 45 h 243"/>
                <a:gd name="T112" fmla="*/ 150 w 161"/>
                <a:gd name="T113" fmla="*/ 31 h 243"/>
                <a:gd name="T114" fmla="*/ 151 w 161"/>
                <a:gd name="T115" fmla="*/ 24 h 243"/>
                <a:gd name="T116" fmla="*/ 153 w 161"/>
                <a:gd name="T117" fmla="*/ 7 h 243"/>
                <a:gd name="T118" fmla="*/ 153 w 161"/>
                <a:gd name="T119" fmla="*/ 4 h 243"/>
                <a:gd name="T120" fmla="*/ 151 w 161"/>
                <a:gd name="T121" fmla="*/ 0 h 243"/>
                <a:gd name="T122" fmla="*/ 147 w 161"/>
                <a:gd name="T123" fmla="*/ 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1" h="243">
                  <a:moveTo>
                    <a:pt x="147" y="1"/>
                  </a:moveTo>
                  <a:cubicBezTo>
                    <a:pt x="145" y="1"/>
                    <a:pt x="145" y="1"/>
                    <a:pt x="145" y="1"/>
                  </a:cubicBezTo>
                  <a:cubicBezTo>
                    <a:pt x="145" y="1"/>
                    <a:pt x="132" y="3"/>
                    <a:pt x="132" y="3"/>
                  </a:cubicBezTo>
                  <a:cubicBezTo>
                    <a:pt x="127" y="3"/>
                    <a:pt x="75" y="3"/>
                    <a:pt x="53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8" y="2"/>
                    <a:pt x="8" y="2"/>
                  </a:cubicBezTo>
                  <a:cubicBezTo>
                    <a:pt x="4" y="2"/>
                    <a:pt x="0" y="3"/>
                    <a:pt x="0" y="6"/>
                  </a:cubicBezTo>
                  <a:cubicBezTo>
                    <a:pt x="0" y="10"/>
                    <a:pt x="4" y="10"/>
                    <a:pt x="6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9" y="13"/>
                    <a:pt x="31" y="18"/>
                    <a:pt x="31" y="28"/>
                  </a:cubicBezTo>
                  <a:cubicBezTo>
                    <a:pt x="32" y="38"/>
                    <a:pt x="32" y="47"/>
                    <a:pt x="32" y="95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79"/>
                    <a:pt x="32" y="204"/>
                    <a:pt x="30" y="217"/>
                  </a:cubicBezTo>
                  <a:cubicBezTo>
                    <a:pt x="29" y="226"/>
                    <a:pt x="28" y="233"/>
                    <a:pt x="22" y="234"/>
                  </a:cubicBezTo>
                  <a:cubicBezTo>
                    <a:pt x="11" y="235"/>
                    <a:pt x="11" y="235"/>
                    <a:pt x="11" y="235"/>
                  </a:cubicBezTo>
                  <a:cubicBezTo>
                    <a:pt x="8" y="235"/>
                    <a:pt x="5" y="236"/>
                    <a:pt x="5" y="239"/>
                  </a:cubicBezTo>
                  <a:cubicBezTo>
                    <a:pt x="5" y="243"/>
                    <a:pt x="10" y="243"/>
                    <a:pt x="12" y="243"/>
                  </a:cubicBezTo>
                  <a:cubicBezTo>
                    <a:pt x="34" y="242"/>
                    <a:pt x="34" y="242"/>
                    <a:pt x="34" y="242"/>
                  </a:cubicBezTo>
                  <a:cubicBezTo>
                    <a:pt x="34" y="242"/>
                    <a:pt x="52" y="242"/>
                    <a:pt x="52" y="242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94" y="243"/>
                    <a:pt x="94" y="243"/>
                    <a:pt x="94" y="243"/>
                  </a:cubicBezTo>
                  <a:cubicBezTo>
                    <a:pt x="139" y="243"/>
                    <a:pt x="139" y="243"/>
                    <a:pt x="139" y="243"/>
                  </a:cubicBezTo>
                  <a:cubicBezTo>
                    <a:pt x="151" y="243"/>
                    <a:pt x="154" y="243"/>
                    <a:pt x="157" y="235"/>
                  </a:cubicBezTo>
                  <a:cubicBezTo>
                    <a:pt x="158" y="228"/>
                    <a:pt x="161" y="207"/>
                    <a:pt x="161" y="199"/>
                  </a:cubicBezTo>
                  <a:cubicBezTo>
                    <a:pt x="161" y="196"/>
                    <a:pt x="161" y="193"/>
                    <a:pt x="158" y="193"/>
                  </a:cubicBezTo>
                  <a:cubicBezTo>
                    <a:pt x="155" y="193"/>
                    <a:pt x="154" y="195"/>
                    <a:pt x="153" y="198"/>
                  </a:cubicBezTo>
                  <a:cubicBezTo>
                    <a:pt x="151" y="211"/>
                    <a:pt x="147" y="218"/>
                    <a:pt x="140" y="221"/>
                  </a:cubicBezTo>
                  <a:cubicBezTo>
                    <a:pt x="132" y="225"/>
                    <a:pt x="118" y="225"/>
                    <a:pt x="110" y="225"/>
                  </a:cubicBezTo>
                  <a:cubicBezTo>
                    <a:pt x="78" y="225"/>
                    <a:pt x="74" y="220"/>
                    <a:pt x="73" y="199"/>
                  </a:cubicBezTo>
                  <a:cubicBezTo>
                    <a:pt x="73" y="163"/>
                    <a:pt x="73" y="163"/>
                    <a:pt x="73" y="163"/>
                  </a:cubicBezTo>
                  <a:cubicBezTo>
                    <a:pt x="73" y="150"/>
                    <a:pt x="73" y="150"/>
                    <a:pt x="73" y="150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3"/>
                    <a:pt x="74" y="123"/>
                    <a:pt x="74" y="123"/>
                  </a:cubicBezTo>
                  <a:cubicBezTo>
                    <a:pt x="81" y="123"/>
                    <a:pt x="113" y="123"/>
                    <a:pt x="119" y="124"/>
                  </a:cubicBezTo>
                  <a:cubicBezTo>
                    <a:pt x="129" y="125"/>
                    <a:pt x="134" y="129"/>
                    <a:pt x="136" y="136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7"/>
                    <a:pt x="137" y="147"/>
                    <a:pt x="137" y="147"/>
                  </a:cubicBezTo>
                  <a:cubicBezTo>
                    <a:pt x="137" y="149"/>
                    <a:pt x="139" y="150"/>
                    <a:pt x="141" y="150"/>
                  </a:cubicBezTo>
                  <a:cubicBezTo>
                    <a:pt x="144" y="150"/>
                    <a:pt x="144" y="146"/>
                    <a:pt x="144" y="144"/>
                  </a:cubicBezTo>
                  <a:cubicBezTo>
                    <a:pt x="145" y="133"/>
                    <a:pt x="145" y="133"/>
                    <a:pt x="145" y="133"/>
                  </a:cubicBezTo>
                  <a:cubicBezTo>
                    <a:pt x="146" y="123"/>
                    <a:pt x="146" y="123"/>
                    <a:pt x="146" y="123"/>
                  </a:cubicBezTo>
                  <a:cubicBezTo>
                    <a:pt x="148" y="103"/>
                    <a:pt x="148" y="103"/>
                    <a:pt x="148" y="103"/>
                  </a:cubicBezTo>
                  <a:cubicBezTo>
                    <a:pt x="148" y="99"/>
                    <a:pt x="148" y="99"/>
                    <a:pt x="148" y="99"/>
                  </a:cubicBezTo>
                  <a:cubicBezTo>
                    <a:pt x="148" y="97"/>
                    <a:pt x="147" y="96"/>
                    <a:pt x="145" y="96"/>
                  </a:cubicBezTo>
                  <a:cubicBezTo>
                    <a:pt x="143" y="96"/>
                    <a:pt x="142" y="98"/>
                    <a:pt x="140" y="100"/>
                  </a:cubicBezTo>
                  <a:cubicBezTo>
                    <a:pt x="137" y="103"/>
                    <a:pt x="132" y="104"/>
                    <a:pt x="125" y="105"/>
                  </a:cubicBezTo>
                  <a:cubicBezTo>
                    <a:pt x="120" y="105"/>
                    <a:pt x="102" y="106"/>
                    <a:pt x="75" y="106"/>
                  </a:cubicBezTo>
                  <a:cubicBezTo>
                    <a:pt x="74" y="106"/>
                    <a:pt x="73" y="105"/>
                    <a:pt x="73" y="10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1"/>
                    <a:pt x="74" y="21"/>
                    <a:pt x="75" y="21"/>
                  </a:cubicBezTo>
                  <a:cubicBezTo>
                    <a:pt x="81" y="21"/>
                    <a:pt x="114" y="21"/>
                    <a:pt x="119" y="22"/>
                  </a:cubicBezTo>
                  <a:cubicBezTo>
                    <a:pt x="135" y="24"/>
                    <a:pt x="138" y="28"/>
                    <a:pt x="140" y="33"/>
                  </a:cubicBezTo>
                  <a:cubicBezTo>
                    <a:pt x="142" y="37"/>
                    <a:pt x="142" y="43"/>
                    <a:pt x="142" y="44"/>
                  </a:cubicBezTo>
                  <a:cubicBezTo>
                    <a:pt x="142" y="46"/>
                    <a:pt x="142" y="49"/>
                    <a:pt x="145" y="49"/>
                  </a:cubicBezTo>
                  <a:cubicBezTo>
                    <a:pt x="148" y="49"/>
                    <a:pt x="149" y="46"/>
                    <a:pt x="149" y="45"/>
                  </a:cubicBezTo>
                  <a:cubicBezTo>
                    <a:pt x="149" y="45"/>
                    <a:pt x="150" y="31"/>
                    <a:pt x="150" y="31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24"/>
                    <a:pt x="153" y="7"/>
                    <a:pt x="153" y="7"/>
                  </a:cubicBezTo>
                  <a:cubicBezTo>
                    <a:pt x="153" y="4"/>
                    <a:pt x="153" y="4"/>
                    <a:pt x="153" y="4"/>
                  </a:cubicBezTo>
                  <a:cubicBezTo>
                    <a:pt x="153" y="1"/>
                    <a:pt x="152" y="0"/>
                    <a:pt x="151" y="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2" name="Freeform 31">
              <a:extLst>
                <a:ext uri="{FF2B5EF4-FFF2-40B4-BE49-F238E27FC236}">
                  <a16:creationId xmlns:a16="http://schemas.microsoft.com/office/drawing/2014/main" id="{8B5037F0-67D4-4DD7-9C80-01341154ACA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433" y="1396"/>
              <a:ext cx="862" cy="953"/>
            </a:xfrm>
            <a:custGeom>
              <a:avLst/>
              <a:gdLst>
                <a:gd name="T0" fmla="*/ 420 w 1271"/>
                <a:gd name="T1" fmla="*/ 1289 h 1401"/>
                <a:gd name="T2" fmla="*/ 381 w 1271"/>
                <a:gd name="T3" fmla="*/ 1274 h 1401"/>
                <a:gd name="T4" fmla="*/ 367 w 1271"/>
                <a:gd name="T5" fmla="*/ 1268 h 1401"/>
                <a:gd name="T6" fmla="*/ 29 w 1271"/>
                <a:gd name="T7" fmla="*/ 813 h 1401"/>
                <a:gd name="T8" fmla="*/ 34 w 1271"/>
                <a:gd name="T9" fmla="*/ 686 h 1401"/>
                <a:gd name="T10" fmla="*/ 62 w 1271"/>
                <a:gd name="T11" fmla="*/ 509 h 1401"/>
                <a:gd name="T12" fmla="*/ 67 w 1271"/>
                <a:gd name="T13" fmla="*/ 483 h 1401"/>
                <a:gd name="T14" fmla="*/ 68 w 1271"/>
                <a:gd name="T15" fmla="*/ 431 h 1401"/>
                <a:gd name="T16" fmla="*/ 6 w 1271"/>
                <a:gd name="T17" fmla="*/ 277 h 1401"/>
                <a:gd name="T18" fmla="*/ 92 w 1271"/>
                <a:gd name="T19" fmla="*/ 152 h 1401"/>
                <a:gd name="T20" fmla="*/ 77 w 1271"/>
                <a:gd name="T21" fmla="*/ 119 h 1401"/>
                <a:gd name="T22" fmla="*/ 89 w 1271"/>
                <a:gd name="T23" fmla="*/ 110 h 1401"/>
                <a:gd name="T24" fmla="*/ 118 w 1271"/>
                <a:gd name="T25" fmla="*/ 119 h 1401"/>
                <a:gd name="T26" fmla="*/ 213 w 1271"/>
                <a:gd name="T27" fmla="*/ 7 h 1401"/>
                <a:gd name="T28" fmla="*/ 374 w 1271"/>
                <a:gd name="T29" fmla="*/ 43 h 1401"/>
                <a:gd name="T30" fmla="*/ 541 w 1271"/>
                <a:gd name="T31" fmla="*/ 20 h 1401"/>
                <a:gd name="T32" fmla="*/ 604 w 1271"/>
                <a:gd name="T33" fmla="*/ 17 h 1401"/>
                <a:gd name="T34" fmla="*/ 795 w 1271"/>
                <a:gd name="T35" fmla="*/ 36 h 1401"/>
                <a:gd name="T36" fmla="*/ 913 w 1271"/>
                <a:gd name="T37" fmla="*/ 52 h 1401"/>
                <a:gd name="T38" fmla="*/ 1002 w 1271"/>
                <a:gd name="T39" fmla="*/ 15 h 1401"/>
                <a:gd name="T40" fmla="*/ 1095 w 1271"/>
                <a:gd name="T41" fmla="*/ 115 h 1401"/>
                <a:gd name="T42" fmla="*/ 1155 w 1271"/>
                <a:gd name="T43" fmla="*/ 92 h 1401"/>
                <a:gd name="T44" fmla="*/ 1248 w 1271"/>
                <a:gd name="T45" fmla="*/ 63 h 1401"/>
                <a:gd name="T46" fmla="*/ 1257 w 1271"/>
                <a:gd name="T47" fmla="*/ 75 h 1401"/>
                <a:gd name="T48" fmla="*/ 1231 w 1271"/>
                <a:gd name="T49" fmla="*/ 122 h 1401"/>
                <a:gd name="T50" fmla="*/ 1271 w 1271"/>
                <a:gd name="T51" fmla="*/ 106 h 1401"/>
                <a:gd name="T52" fmla="*/ 1212 w 1271"/>
                <a:gd name="T53" fmla="*/ 187 h 1401"/>
                <a:gd name="T54" fmla="*/ 1210 w 1271"/>
                <a:gd name="T55" fmla="*/ 195 h 1401"/>
                <a:gd name="T56" fmla="*/ 1214 w 1271"/>
                <a:gd name="T57" fmla="*/ 210 h 1401"/>
                <a:gd name="T58" fmla="*/ 1199 w 1271"/>
                <a:gd name="T59" fmla="*/ 243 h 1401"/>
                <a:gd name="T60" fmla="*/ 1218 w 1271"/>
                <a:gd name="T61" fmla="*/ 276 h 1401"/>
                <a:gd name="T62" fmla="*/ 1149 w 1271"/>
                <a:gd name="T63" fmla="*/ 434 h 1401"/>
                <a:gd name="T64" fmla="*/ 1149 w 1271"/>
                <a:gd name="T65" fmla="*/ 447 h 1401"/>
                <a:gd name="T66" fmla="*/ 1163 w 1271"/>
                <a:gd name="T67" fmla="*/ 569 h 1401"/>
                <a:gd name="T68" fmla="*/ 1183 w 1271"/>
                <a:gd name="T69" fmla="*/ 718 h 1401"/>
                <a:gd name="T70" fmla="*/ 1186 w 1271"/>
                <a:gd name="T71" fmla="*/ 798 h 1401"/>
                <a:gd name="T72" fmla="*/ 1084 w 1271"/>
                <a:gd name="T73" fmla="*/ 1103 h 1401"/>
                <a:gd name="T74" fmla="*/ 614 w 1271"/>
                <a:gd name="T75" fmla="*/ 1390 h 1401"/>
                <a:gd name="T76" fmla="*/ 611 w 1271"/>
                <a:gd name="T77" fmla="*/ 1393 h 1401"/>
                <a:gd name="T78" fmla="*/ 605 w 1271"/>
                <a:gd name="T79" fmla="*/ 1401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71" h="1401">
                  <a:moveTo>
                    <a:pt x="601" y="1396"/>
                  </a:moveTo>
                  <a:cubicBezTo>
                    <a:pt x="548" y="1344"/>
                    <a:pt x="483" y="1316"/>
                    <a:pt x="420" y="1289"/>
                  </a:cubicBezTo>
                  <a:cubicBezTo>
                    <a:pt x="415" y="1287"/>
                    <a:pt x="415" y="1287"/>
                    <a:pt x="415" y="1287"/>
                  </a:cubicBezTo>
                  <a:cubicBezTo>
                    <a:pt x="414" y="1286"/>
                    <a:pt x="381" y="1274"/>
                    <a:pt x="381" y="1274"/>
                  </a:cubicBezTo>
                  <a:cubicBezTo>
                    <a:pt x="377" y="1273"/>
                    <a:pt x="375" y="1272"/>
                    <a:pt x="373" y="1271"/>
                  </a:cubicBezTo>
                  <a:cubicBezTo>
                    <a:pt x="367" y="1268"/>
                    <a:pt x="367" y="1268"/>
                    <a:pt x="367" y="1268"/>
                  </a:cubicBezTo>
                  <a:cubicBezTo>
                    <a:pt x="367" y="1269"/>
                    <a:pt x="367" y="1269"/>
                    <a:pt x="367" y="1269"/>
                  </a:cubicBezTo>
                  <a:cubicBezTo>
                    <a:pt x="161" y="1196"/>
                    <a:pt x="35" y="1026"/>
                    <a:pt x="29" y="813"/>
                  </a:cubicBezTo>
                  <a:cubicBezTo>
                    <a:pt x="29" y="805"/>
                    <a:pt x="29" y="796"/>
                    <a:pt x="29" y="786"/>
                  </a:cubicBezTo>
                  <a:cubicBezTo>
                    <a:pt x="29" y="754"/>
                    <a:pt x="31" y="721"/>
                    <a:pt x="34" y="686"/>
                  </a:cubicBezTo>
                  <a:cubicBezTo>
                    <a:pt x="37" y="666"/>
                    <a:pt x="43" y="619"/>
                    <a:pt x="43" y="617"/>
                  </a:cubicBezTo>
                  <a:cubicBezTo>
                    <a:pt x="62" y="509"/>
                    <a:pt x="62" y="509"/>
                    <a:pt x="62" y="509"/>
                  </a:cubicBezTo>
                  <a:cubicBezTo>
                    <a:pt x="64" y="498"/>
                    <a:pt x="65" y="492"/>
                    <a:pt x="65" y="489"/>
                  </a:cubicBezTo>
                  <a:cubicBezTo>
                    <a:pt x="67" y="483"/>
                    <a:pt x="67" y="483"/>
                    <a:pt x="67" y="483"/>
                  </a:cubicBezTo>
                  <a:cubicBezTo>
                    <a:pt x="66" y="483"/>
                    <a:pt x="66" y="483"/>
                    <a:pt x="66" y="483"/>
                  </a:cubicBezTo>
                  <a:cubicBezTo>
                    <a:pt x="67" y="468"/>
                    <a:pt x="68" y="449"/>
                    <a:pt x="68" y="431"/>
                  </a:cubicBezTo>
                  <a:cubicBezTo>
                    <a:pt x="68" y="356"/>
                    <a:pt x="49" y="309"/>
                    <a:pt x="6" y="278"/>
                  </a:cubicBezTo>
                  <a:cubicBezTo>
                    <a:pt x="6" y="277"/>
                    <a:pt x="6" y="277"/>
                    <a:pt x="6" y="277"/>
                  </a:cubicBezTo>
                  <a:cubicBezTo>
                    <a:pt x="0" y="272"/>
                    <a:pt x="0" y="272"/>
                    <a:pt x="0" y="272"/>
                  </a:cubicBezTo>
                  <a:cubicBezTo>
                    <a:pt x="92" y="152"/>
                    <a:pt x="92" y="152"/>
                    <a:pt x="92" y="152"/>
                  </a:cubicBezTo>
                  <a:cubicBezTo>
                    <a:pt x="90" y="149"/>
                    <a:pt x="90" y="149"/>
                    <a:pt x="90" y="149"/>
                  </a:cubicBezTo>
                  <a:cubicBezTo>
                    <a:pt x="82" y="139"/>
                    <a:pt x="78" y="129"/>
                    <a:pt x="77" y="119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89" y="110"/>
                    <a:pt x="89" y="110"/>
                    <a:pt x="89" y="110"/>
                  </a:cubicBezTo>
                  <a:cubicBezTo>
                    <a:pt x="97" y="113"/>
                    <a:pt x="105" y="116"/>
                    <a:pt x="114" y="118"/>
                  </a:cubicBezTo>
                  <a:cubicBezTo>
                    <a:pt x="118" y="119"/>
                    <a:pt x="118" y="119"/>
                    <a:pt x="118" y="119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213" y="7"/>
                    <a:pt x="213" y="7"/>
                    <a:pt x="213" y="7"/>
                  </a:cubicBezTo>
                  <a:cubicBezTo>
                    <a:pt x="230" y="36"/>
                    <a:pt x="261" y="50"/>
                    <a:pt x="306" y="50"/>
                  </a:cubicBezTo>
                  <a:cubicBezTo>
                    <a:pt x="325" y="50"/>
                    <a:pt x="347" y="48"/>
                    <a:pt x="374" y="43"/>
                  </a:cubicBezTo>
                  <a:cubicBezTo>
                    <a:pt x="374" y="43"/>
                    <a:pt x="464" y="29"/>
                    <a:pt x="465" y="29"/>
                  </a:cubicBezTo>
                  <a:cubicBezTo>
                    <a:pt x="528" y="22"/>
                    <a:pt x="539" y="20"/>
                    <a:pt x="541" y="20"/>
                  </a:cubicBezTo>
                  <a:cubicBezTo>
                    <a:pt x="547" y="19"/>
                    <a:pt x="547" y="19"/>
                    <a:pt x="547" y="19"/>
                  </a:cubicBezTo>
                  <a:cubicBezTo>
                    <a:pt x="565" y="18"/>
                    <a:pt x="584" y="17"/>
                    <a:pt x="604" y="17"/>
                  </a:cubicBezTo>
                  <a:cubicBezTo>
                    <a:pt x="643" y="17"/>
                    <a:pt x="686" y="20"/>
                    <a:pt x="731" y="27"/>
                  </a:cubicBezTo>
                  <a:cubicBezTo>
                    <a:pt x="731" y="27"/>
                    <a:pt x="795" y="36"/>
                    <a:pt x="795" y="36"/>
                  </a:cubicBezTo>
                  <a:cubicBezTo>
                    <a:pt x="875" y="49"/>
                    <a:pt x="875" y="49"/>
                    <a:pt x="875" y="49"/>
                  </a:cubicBezTo>
                  <a:cubicBezTo>
                    <a:pt x="886" y="51"/>
                    <a:pt x="900" y="52"/>
                    <a:pt x="913" y="52"/>
                  </a:cubicBezTo>
                  <a:cubicBezTo>
                    <a:pt x="949" y="52"/>
                    <a:pt x="974" y="44"/>
                    <a:pt x="992" y="27"/>
                  </a:cubicBezTo>
                  <a:cubicBezTo>
                    <a:pt x="995" y="23"/>
                    <a:pt x="999" y="19"/>
                    <a:pt x="1002" y="15"/>
                  </a:cubicBezTo>
                  <a:cubicBezTo>
                    <a:pt x="1011" y="4"/>
                    <a:pt x="1011" y="4"/>
                    <a:pt x="1011" y="4"/>
                  </a:cubicBezTo>
                  <a:cubicBezTo>
                    <a:pt x="1095" y="115"/>
                    <a:pt x="1095" y="115"/>
                    <a:pt x="1095" y="115"/>
                  </a:cubicBezTo>
                  <a:cubicBezTo>
                    <a:pt x="1099" y="113"/>
                    <a:pt x="1099" y="113"/>
                    <a:pt x="1099" y="113"/>
                  </a:cubicBezTo>
                  <a:cubicBezTo>
                    <a:pt x="1112" y="108"/>
                    <a:pt x="1131" y="101"/>
                    <a:pt x="1155" y="92"/>
                  </a:cubicBezTo>
                  <a:cubicBezTo>
                    <a:pt x="1155" y="92"/>
                    <a:pt x="1167" y="88"/>
                    <a:pt x="1171" y="87"/>
                  </a:cubicBezTo>
                  <a:cubicBezTo>
                    <a:pt x="1202" y="75"/>
                    <a:pt x="1227" y="68"/>
                    <a:pt x="1248" y="63"/>
                  </a:cubicBezTo>
                  <a:cubicBezTo>
                    <a:pt x="1264" y="60"/>
                    <a:pt x="1264" y="60"/>
                    <a:pt x="1264" y="60"/>
                  </a:cubicBezTo>
                  <a:cubicBezTo>
                    <a:pt x="1257" y="75"/>
                    <a:pt x="1257" y="75"/>
                    <a:pt x="1257" y="75"/>
                  </a:cubicBezTo>
                  <a:cubicBezTo>
                    <a:pt x="1252" y="88"/>
                    <a:pt x="1247" y="98"/>
                    <a:pt x="1241" y="106"/>
                  </a:cubicBezTo>
                  <a:cubicBezTo>
                    <a:pt x="1231" y="122"/>
                    <a:pt x="1231" y="122"/>
                    <a:pt x="1231" y="122"/>
                  </a:cubicBezTo>
                  <a:cubicBezTo>
                    <a:pt x="1248" y="115"/>
                    <a:pt x="1248" y="115"/>
                    <a:pt x="1248" y="115"/>
                  </a:cubicBezTo>
                  <a:cubicBezTo>
                    <a:pt x="1249" y="115"/>
                    <a:pt x="1261" y="110"/>
                    <a:pt x="1271" y="106"/>
                  </a:cubicBezTo>
                  <a:cubicBezTo>
                    <a:pt x="1260" y="126"/>
                    <a:pt x="1260" y="126"/>
                    <a:pt x="1260" y="126"/>
                  </a:cubicBezTo>
                  <a:cubicBezTo>
                    <a:pt x="1254" y="137"/>
                    <a:pt x="1232" y="172"/>
                    <a:pt x="1212" y="187"/>
                  </a:cubicBezTo>
                  <a:cubicBezTo>
                    <a:pt x="1207" y="191"/>
                    <a:pt x="1207" y="191"/>
                    <a:pt x="1207" y="191"/>
                  </a:cubicBezTo>
                  <a:cubicBezTo>
                    <a:pt x="1210" y="195"/>
                    <a:pt x="1210" y="195"/>
                    <a:pt x="1210" y="195"/>
                  </a:cubicBezTo>
                  <a:cubicBezTo>
                    <a:pt x="1210" y="195"/>
                    <a:pt x="1211" y="196"/>
                    <a:pt x="1211" y="196"/>
                  </a:cubicBezTo>
                  <a:cubicBezTo>
                    <a:pt x="1213" y="199"/>
                    <a:pt x="1214" y="205"/>
                    <a:pt x="1214" y="210"/>
                  </a:cubicBezTo>
                  <a:cubicBezTo>
                    <a:pt x="1214" y="216"/>
                    <a:pt x="1213" y="221"/>
                    <a:pt x="1211" y="225"/>
                  </a:cubicBezTo>
                  <a:cubicBezTo>
                    <a:pt x="1209" y="230"/>
                    <a:pt x="1205" y="236"/>
                    <a:pt x="1199" y="243"/>
                  </a:cubicBezTo>
                  <a:cubicBezTo>
                    <a:pt x="1195" y="247"/>
                    <a:pt x="1195" y="247"/>
                    <a:pt x="1195" y="247"/>
                  </a:cubicBezTo>
                  <a:cubicBezTo>
                    <a:pt x="1218" y="276"/>
                    <a:pt x="1218" y="276"/>
                    <a:pt x="1218" y="276"/>
                  </a:cubicBezTo>
                  <a:cubicBezTo>
                    <a:pt x="1213" y="280"/>
                    <a:pt x="1213" y="280"/>
                    <a:pt x="1213" y="280"/>
                  </a:cubicBezTo>
                  <a:cubicBezTo>
                    <a:pt x="1170" y="312"/>
                    <a:pt x="1149" y="363"/>
                    <a:pt x="1149" y="434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9" y="440"/>
                    <a:pt x="1149" y="443"/>
                    <a:pt x="1149" y="447"/>
                  </a:cubicBezTo>
                  <a:cubicBezTo>
                    <a:pt x="1149" y="464"/>
                    <a:pt x="1150" y="481"/>
                    <a:pt x="1152" y="500"/>
                  </a:cubicBezTo>
                  <a:cubicBezTo>
                    <a:pt x="1163" y="569"/>
                    <a:pt x="1163" y="569"/>
                    <a:pt x="1163" y="569"/>
                  </a:cubicBezTo>
                  <a:cubicBezTo>
                    <a:pt x="1171" y="616"/>
                    <a:pt x="1175" y="640"/>
                    <a:pt x="1175" y="641"/>
                  </a:cubicBezTo>
                  <a:cubicBezTo>
                    <a:pt x="1177" y="661"/>
                    <a:pt x="1183" y="714"/>
                    <a:pt x="1183" y="718"/>
                  </a:cubicBezTo>
                  <a:cubicBezTo>
                    <a:pt x="1186" y="783"/>
                    <a:pt x="1186" y="789"/>
                    <a:pt x="1186" y="790"/>
                  </a:cubicBezTo>
                  <a:cubicBezTo>
                    <a:pt x="1186" y="792"/>
                    <a:pt x="1186" y="795"/>
                    <a:pt x="1186" y="798"/>
                  </a:cubicBezTo>
                  <a:cubicBezTo>
                    <a:pt x="1186" y="913"/>
                    <a:pt x="1148" y="1029"/>
                    <a:pt x="1086" y="1101"/>
                  </a:cubicBezTo>
                  <a:cubicBezTo>
                    <a:pt x="1084" y="1103"/>
                    <a:pt x="1084" y="1103"/>
                    <a:pt x="1084" y="1103"/>
                  </a:cubicBezTo>
                  <a:cubicBezTo>
                    <a:pt x="1044" y="1152"/>
                    <a:pt x="989" y="1219"/>
                    <a:pt x="838" y="1272"/>
                  </a:cubicBezTo>
                  <a:cubicBezTo>
                    <a:pt x="754" y="1303"/>
                    <a:pt x="679" y="1333"/>
                    <a:pt x="614" y="1390"/>
                  </a:cubicBezTo>
                  <a:cubicBezTo>
                    <a:pt x="614" y="1390"/>
                    <a:pt x="614" y="1390"/>
                    <a:pt x="614" y="1390"/>
                  </a:cubicBezTo>
                  <a:cubicBezTo>
                    <a:pt x="611" y="1393"/>
                    <a:pt x="611" y="1393"/>
                    <a:pt x="611" y="1393"/>
                  </a:cubicBezTo>
                  <a:cubicBezTo>
                    <a:pt x="609" y="1395"/>
                    <a:pt x="609" y="1395"/>
                    <a:pt x="609" y="1395"/>
                  </a:cubicBezTo>
                  <a:cubicBezTo>
                    <a:pt x="605" y="1401"/>
                    <a:pt x="605" y="1401"/>
                    <a:pt x="605" y="1401"/>
                  </a:cubicBezTo>
                  <a:lnTo>
                    <a:pt x="601" y="13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3" name="Freeform 32">
              <a:extLst>
                <a:ext uri="{FF2B5EF4-FFF2-40B4-BE49-F238E27FC236}">
                  <a16:creationId xmlns:a16="http://schemas.microsoft.com/office/drawing/2014/main" id="{43D6CEB4-5F6A-4888-9B67-2FA0375B31ED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429" y="1389"/>
              <a:ext cx="874" cy="964"/>
            </a:xfrm>
            <a:custGeom>
              <a:avLst/>
              <a:gdLst>
                <a:gd name="T0" fmla="*/ 749 w 1290"/>
                <a:gd name="T1" fmla="*/ 675 h 1419"/>
                <a:gd name="T2" fmla="*/ 440 w 1290"/>
                <a:gd name="T3" fmla="*/ 333 h 1419"/>
                <a:gd name="T4" fmla="*/ 318 w 1290"/>
                <a:gd name="T5" fmla="*/ 282 h 1419"/>
                <a:gd name="T6" fmla="*/ 512 w 1290"/>
                <a:gd name="T7" fmla="*/ 271 h 1419"/>
                <a:gd name="T8" fmla="*/ 861 w 1290"/>
                <a:gd name="T9" fmla="*/ 775 h 1419"/>
                <a:gd name="T10" fmla="*/ 645 w 1290"/>
                <a:gd name="T11" fmla="*/ 693 h 1419"/>
                <a:gd name="T12" fmla="*/ 543 w 1290"/>
                <a:gd name="T13" fmla="*/ 673 h 1419"/>
                <a:gd name="T14" fmla="*/ 935 w 1290"/>
                <a:gd name="T15" fmla="*/ 783 h 1419"/>
                <a:gd name="T16" fmla="*/ 652 w 1290"/>
                <a:gd name="T17" fmla="*/ 507 h 1419"/>
                <a:gd name="T18" fmla="*/ 557 w 1290"/>
                <a:gd name="T19" fmla="*/ 529 h 1419"/>
                <a:gd name="T20" fmla="*/ 692 w 1290"/>
                <a:gd name="T21" fmla="*/ 506 h 1419"/>
                <a:gd name="T22" fmla="*/ 356 w 1290"/>
                <a:gd name="T23" fmla="*/ 342 h 1419"/>
                <a:gd name="T24" fmla="*/ 1004 w 1290"/>
                <a:gd name="T25" fmla="*/ 332 h 1419"/>
                <a:gd name="T26" fmla="*/ 1016 w 1290"/>
                <a:gd name="T27" fmla="*/ 287 h 1419"/>
                <a:gd name="T28" fmla="*/ 350 w 1290"/>
                <a:gd name="T29" fmla="*/ 337 h 1419"/>
                <a:gd name="T30" fmla="*/ 675 w 1290"/>
                <a:gd name="T31" fmla="*/ 254 h 1419"/>
                <a:gd name="T32" fmla="*/ 270 w 1290"/>
                <a:gd name="T33" fmla="*/ 239 h 1419"/>
                <a:gd name="T34" fmla="*/ 691 w 1290"/>
                <a:gd name="T35" fmla="*/ 229 h 1419"/>
                <a:gd name="T36" fmla="*/ 626 w 1290"/>
                <a:gd name="T37" fmla="*/ 248 h 1419"/>
                <a:gd name="T38" fmla="*/ 641 w 1290"/>
                <a:gd name="T39" fmla="*/ 229 h 1419"/>
                <a:gd name="T40" fmla="*/ 1076 w 1290"/>
                <a:gd name="T41" fmla="*/ 236 h 1419"/>
                <a:gd name="T42" fmla="*/ 600 w 1290"/>
                <a:gd name="T43" fmla="*/ 199 h 1419"/>
                <a:gd name="T44" fmla="*/ 953 w 1290"/>
                <a:gd name="T45" fmla="*/ 204 h 1419"/>
                <a:gd name="T46" fmla="*/ 572 w 1290"/>
                <a:gd name="T47" fmla="*/ 194 h 1419"/>
                <a:gd name="T48" fmla="*/ 1198 w 1290"/>
                <a:gd name="T49" fmla="*/ 148 h 1419"/>
                <a:gd name="T50" fmla="*/ 808 w 1290"/>
                <a:gd name="T51" fmla="*/ 336 h 1419"/>
                <a:gd name="T52" fmla="*/ 839 w 1290"/>
                <a:gd name="T53" fmla="*/ 188 h 1419"/>
                <a:gd name="T54" fmla="*/ 1180 w 1290"/>
                <a:gd name="T55" fmla="*/ 797 h 1419"/>
                <a:gd name="T56" fmla="*/ 26 w 1290"/>
                <a:gd name="T57" fmla="*/ 281 h 1419"/>
                <a:gd name="T58" fmla="*/ 91 w 1290"/>
                <a:gd name="T59" fmla="*/ 731 h 1419"/>
                <a:gd name="T60" fmla="*/ 1149 w 1290"/>
                <a:gd name="T61" fmla="*/ 324 h 1419"/>
                <a:gd name="T62" fmla="*/ 671 w 1290"/>
                <a:gd name="T63" fmla="*/ 473 h 1419"/>
                <a:gd name="T64" fmla="*/ 584 w 1290"/>
                <a:gd name="T65" fmla="*/ 402 h 1419"/>
                <a:gd name="T66" fmla="*/ 802 w 1290"/>
                <a:gd name="T67" fmla="*/ 969 h 1419"/>
                <a:gd name="T68" fmla="*/ 945 w 1290"/>
                <a:gd name="T69" fmla="*/ 1033 h 1419"/>
                <a:gd name="T70" fmla="*/ 781 w 1290"/>
                <a:gd name="T71" fmla="*/ 1037 h 1419"/>
                <a:gd name="T72" fmla="*/ 581 w 1290"/>
                <a:gd name="T73" fmla="*/ 714 h 1419"/>
                <a:gd name="T74" fmla="*/ 798 w 1290"/>
                <a:gd name="T75" fmla="*/ 868 h 1419"/>
                <a:gd name="T76" fmla="*/ 943 w 1290"/>
                <a:gd name="T77" fmla="*/ 892 h 1419"/>
                <a:gd name="T78" fmla="*/ 576 w 1290"/>
                <a:gd name="T79" fmla="*/ 320 h 1419"/>
                <a:gd name="T80" fmla="*/ 563 w 1290"/>
                <a:gd name="T81" fmla="*/ 262 h 1419"/>
                <a:gd name="T82" fmla="*/ 636 w 1290"/>
                <a:gd name="T83" fmla="*/ 271 h 1419"/>
                <a:gd name="T84" fmla="*/ 708 w 1290"/>
                <a:gd name="T85" fmla="*/ 1000 h 1419"/>
                <a:gd name="T86" fmla="*/ 519 w 1290"/>
                <a:gd name="T87" fmla="*/ 720 h 1419"/>
                <a:gd name="T88" fmla="*/ 480 w 1290"/>
                <a:gd name="T89" fmla="*/ 486 h 1419"/>
                <a:gd name="T90" fmla="*/ 840 w 1290"/>
                <a:gd name="T91" fmla="*/ 494 h 1419"/>
                <a:gd name="T92" fmla="*/ 687 w 1290"/>
                <a:gd name="T93" fmla="*/ 474 h 1419"/>
                <a:gd name="T94" fmla="*/ 958 w 1290"/>
                <a:gd name="T95" fmla="*/ 412 h 1419"/>
                <a:gd name="T96" fmla="*/ 1084 w 1290"/>
                <a:gd name="T97" fmla="*/ 383 h 1419"/>
                <a:gd name="T98" fmla="*/ 554 w 1290"/>
                <a:gd name="T99" fmla="*/ 403 h 1419"/>
                <a:gd name="T100" fmla="*/ 304 w 1290"/>
                <a:gd name="T101" fmla="*/ 381 h 1419"/>
                <a:gd name="T102" fmla="*/ 865 w 1290"/>
                <a:gd name="T103" fmla="*/ 410 h 1419"/>
                <a:gd name="T104" fmla="*/ 861 w 1290"/>
                <a:gd name="T105" fmla="*/ 378 h 1419"/>
                <a:gd name="T106" fmla="*/ 554 w 1290"/>
                <a:gd name="T107" fmla="*/ 44 h 1419"/>
                <a:gd name="T108" fmla="*/ 1047 w 1290"/>
                <a:gd name="T109" fmla="*/ 140 h 1419"/>
                <a:gd name="T110" fmla="*/ 186 w 1290"/>
                <a:gd name="T111" fmla="*/ 138 h 1419"/>
                <a:gd name="T112" fmla="*/ 1018 w 1290"/>
                <a:gd name="T113" fmla="*/ 5 h 1419"/>
                <a:gd name="T114" fmla="*/ 472 w 1290"/>
                <a:gd name="T115" fmla="*/ 34 h 1419"/>
                <a:gd name="T116" fmla="*/ 0 w 1290"/>
                <a:gd name="T117" fmla="*/ 283 h 1419"/>
                <a:gd name="T118" fmla="*/ 31 w 1290"/>
                <a:gd name="T119" fmla="*/ 824 h 1419"/>
                <a:gd name="T120" fmla="*/ 625 w 1290"/>
                <a:gd name="T121" fmla="*/ 1405 h 1419"/>
                <a:gd name="T122" fmla="*/ 1162 w 1290"/>
                <a:gd name="T123" fmla="*/ 458 h 1419"/>
                <a:gd name="T124" fmla="*/ 1290 w 1290"/>
                <a:gd name="T125" fmla="*/ 105 h 1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0" h="1419">
                  <a:moveTo>
                    <a:pt x="445" y="234"/>
                  </a:moveTo>
                  <a:cubicBezTo>
                    <a:pt x="411" y="216"/>
                    <a:pt x="362" y="217"/>
                    <a:pt x="334" y="210"/>
                  </a:cubicBezTo>
                  <a:cubicBezTo>
                    <a:pt x="306" y="203"/>
                    <a:pt x="302" y="201"/>
                    <a:pt x="302" y="201"/>
                  </a:cubicBezTo>
                  <a:cubicBezTo>
                    <a:pt x="313" y="203"/>
                    <a:pt x="323" y="206"/>
                    <a:pt x="335" y="208"/>
                  </a:cubicBezTo>
                  <a:cubicBezTo>
                    <a:pt x="373" y="212"/>
                    <a:pt x="414" y="214"/>
                    <a:pt x="445" y="228"/>
                  </a:cubicBezTo>
                  <a:cubicBezTo>
                    <a:pt x="463" y="235"/>
                    <a:pt x="473" y="253"/>
                    <a:pt x="477" y="272"/>
                  </a:cubicBezTo>
                  <a:cubicBezTo>
                    <a:pt x="470" y="257"/>
                    <a:pt x="459" y="242"/>
                    <a:pt x="445" y="234"/>
                  </a:cubicBezTo>
                  <a:moveTo>
                    <a:pt x="752" y="668"/>
                  </a:moveTo>
                  <a:cubicBezTo>
                    <a:pt x="781" y="704"/>
                    <a:pt x="783" y="704"/>
                    <a:pt x="807" y="728"/>
                  </a:cubicBezTo>
                  <a:cubicBezTo>
                    <a:pt x="794" y="722"/>
                    <a:pt x="765" y="695"/>
                    <a:pt x="749" y="675"/>
                  </a:cubicBezTo>
                  <a:cubicBezTo>
                    <a:pt x="725" y="645"/>
                    <a:pt x="714" y="619"/>
                    <a:pt x="710" y="591"/>
                  </a:cubicBezTo>
                  <a:cubicBezTo>
                    <a:pt x="710" y="591"/>
                    <a:pt x="724" y="632"/>
                    <a:pt x="752" y="668"/>
                  </a:cubicBezTo>
                  <a:moveTo>
                    <a:pt x="562" y="345"/>
                  </a:moveTo>
                  <a:cubicBezTo>
                    <a:pt x="539" y="342"/>
                    <a:pt x="519" y="352"/>
                    <a:pt x="501" y="375"/>
                  </a:cubicBezTo>
                  <a:cubicBezTo>
                    <a:pt x="478" y="382"/>
                    <a:pt x="464" y="391"/>
                    <a:pt x="447" y="409"/>
                  </a:cubicBezTo>
                  <a:cubicBezTo>
                    <a:pt x="434" y="405"/>
                    <a:pt x="419" y="397"/>
                    <a:pt x="415" y="394"/>
                  </a:cubicBezTo>
                  <a:cubicBezTo>
                    <a:pt x="418" y="387"/>
                    <a:pt x="422" y="382"/>
                    <a:pt x="429" y="379"/>
                  </a:cubicBezTo>
                  <a:cubicBezTo>
                    <a:pt x="423" y="376"/>
                    <a:pt x="413" y="371"/>
                    <a:pt x="415" y="364"/>
                  </a:cubicBezTo>
                  <a:cubicBezTo>
                    <a:pt x="418" y="352"/>
                    <a:pt x="434" y="359"/>
                    <a:pt x="452" y="352"/>
                  </a:cubicBezTo>
                  <a:cubicBezTo>
                    <a:pt x="445" y="348"/>
                    <a:pt x="436" y="343"/>
                    <a:pt x="440" y="333"/>
                  </a:cubicBezTo>
                  <a:cubicBezTo>
                    <a:pt x="443" y="323"/>
                    <a:pt x="459" y="324"/>
                    <a:pt x="471" y="327"/>
                  </a:cubicBezTo>
                  <a:cubicBezTo>
                    <a:pt x="464" y="321"/>
                    <a:pt x="463" y="309"/>
                    <a:pt x="470" y="304"/>
                  </a:cubicBezTo>
                  <a:cubicBezTo>
                    <a:pt x="478" y="300"/>
                    <a:pt x="494" y="301"/>
                    <a:pt x="494" y="301"/>
                  </a:cubicBezTo>
                  <a:cubicBezTo>
                    <a:pt x="494" y="293"/>
                    <a:pt x="501" y="287"/>
                    <a:pt x="505" y="280"/>
                  </a:cubicBezTo>
                  <a:cubicBezTo>
                    <a:pt x="498" y="282"/>
                    <a:pt x="493" y="291"/>
                    <a:pt x="491" y="297"/>
                  </a:cubicBezTo>
                  <a:cubicBezTo>
                    <a:pt x="468" y="295"/>
                    <a:pt x="457" y="306"/>
                    <a:pt x="463" y="321"/>
                  </a:cubicBezTo>
                  <a:cubicBezTo>
                    <a:pt x="452" y="318"/>
                    <a:pt x="440" y="320"/>
                    <a:pt x="436" y="330"/>
                  </a:cubicBezTo>
                  <a:cubicBezTo>
                    <a:pt x="408" y="313"/>
                    <a:pt x="365" y="301"/>
                    <a:pt x="335" y="299"/>
                  </a:cubicBezTo>
                  <a:cubicBezTo>
                    <a:pt x="331" y="299"/>
                    <a:pt x="329" y="299"/>
                    <a:pt x="325" y="298"/>
                  </a:cubicBezTo>
                  <a:cubicBezTo>
                    <a:pt x="322" y="295"/>
                    <a:pt x="319" y="286"/>
                    <a:pt x="318" y="282"/>
                  </a:cubicBezTo>
                  <a:cubicBezTo>
                    <a:pt x="314" y="269"/>
                    <a:pt x="308" y="251"/>
                    <a:pt x="295" y="245"/>
                  </a:cubicBezTo>
                  <a:cubicBezTo>
                    <a:pt x="323" y="249"/>
                    <a:pt x="397" y="263"/>
                    <a:pt x="443" y="282"/>
                  </a:cubicBezTo>
                  <a:cubicBezTo>
                    <a:pt x="409" y="257"/>
                    <a:pt x="317" y="245"/>
                    <a:pt x="261" y="231"/>
                  </a:cubicBezTo>
                  <a:cubicBezTo>
                    <a:pt x="219" y="222"/>
                    <a:pt x="162" y="204"/>
                    <a:pt x="126" y="179"/>
                  </a:cubicBezTo>
                  <a:cubicBezTo>
                    <a:pt x="106" y="164"/>
                    <a:pt x="95" y="148"/>
                    <a:pt x="93" y="129"/>
                  </a:cubicBezTo>
                  <a:cubicBezTo>
                    <a:pt x="118" y="138"/>
                    <a:pt x="140" y="143"/>
                    <a:pt x="169" y="149"/>
                  </a:cubicBezTo>
                  <a:cubicBezTo>
                    <a:pt x="189" y="153"/>
                    <a:pt x="205" y="156"/>
                    <a:pt x="233" y="162"/>
                  </a:cubicBezTo>
                  <a:cubicBezTo>
                    <a:pt x="260" y="167"/>
                    <a:pt x="298" y="179"/>
                    <a:pt x="298" y="179"/>
                  </a:cubicBezTo>
                  <a:cubicBezTo>
                    <a:pt x="358" y="196"/>
                    <a:pt x="425" y="185"/>
                    <a:pt x="483" y="205"/>
                  </a:cubicBezTo>
                  <a:cubicBezTo>
                    <a:pt x="509" y="215"/>
                    <a:pt x="508" y="247"/>
                    <a:pt x="512" y="271"/>
                  </a:cubicBezTo>
                  <a:cubicBezTo>
                    <a:pt x="518" y="277"/>
                    <a:pt x="518" y="277"/>
                    <a:pt x="518" y="277"/>
                  </a:cubicBezTo>
                  <a:cubicBezTo>
                    <a:pt x="518" y="311"/>
                    <a:pt x="535" y="325"/>
                    <a:pt x="562" y="345"/>
                  </a:cubicBezTo>
                  <a:moveTo>
                    <a:pt x="774" y="670"/>
                  </a:moveTo>
                  <a:cubicBezTo>
                    <a:pt x="803" y="705"/>
                    <a:pt x="830" y="724"/>
                    <a:pt x="836" y="728"/>
                  </a:cubicBezTo>
                  <a:cubicBezTo>
                    <a:pt x="836" y="728"/>
                    <a:pt x="796" y="691"/>
                    <a:pt x="788" y="676"/>
                  </a:cubicBezTo>
                  <a:cubicBezTo>
                    <a:pt x="855" y="728"/>
                    <a:pt x="908" y="749"/>
                    <a:pt x="933" y="767"/>
                  </a:cubicBezTo>
                  <a:cubicBezTo>
                    <a:pt x="923" y="765"/>
                    <a:pt x="912" y="764"/>
                    <a:pt x="906" y="771"/>
                  </a:cubicBezTo>
                  <a:cubicBezTo>
                    <a:pt x="901" y="779"/>
                    <a:pt x="905" y="791"/>
                    <a:pt x="901" y="802"/>
                  </a:cubicBezTo>
                  <a:cubicBezTo>
                    <a:pt x="899" y="810"/>
                    <a:pt x="894" y="811"/>
                    <a:pt x="891" y="811"/>
                  </a:cubicBezTo>
                  <a:cubicBezTo>
                    <a:pt x="886" y="780"/>
                    <a:pt x="861" y="775"/>
                    <a:pt x="861" y="775"/>
                  </a:cubicBezTo>
                  <a:cubicBezTo>
                    <a:pt x="867" y="782"/>
                    <a:pt x="875" y="790"/>
                    <a:pt x="877" y="801"/>
                  </a:cubicBezTo>
                  <a:cubicBezTo>
                    <a:pt x="853" y="797"/>
                    <a:pt x="809" y="770"/>
                    <a:pt x="809" y="769"/>
                  </a:cubicBezTo>
                  <a:cubicBezTo>
                    <a:pt x="786" y="771"/>
                    <a:pt x="758" y="768"/>
                    <a:pt x="743" y="758"/>
                  </a:cubicBezTo>
                  <a:cubicBezTo>
                    <a:pt x="726" y="747"/>
                    <a:pt x="761" y="745"/>
                    <a:pt x="747" y="734"/>
                  </a:cubicBezTo>
                  <a:cubicBezTo>
                    <a:pt x="740" y="729"/>
                    <a:pt x="733" y="734"/>
                    <a:pt x="728" y="726"/>
                  </a:cubicBezTo>
                  <a:cubicBezTo>
                    <a:pt x="724" y="721"/>
                    <a:pt x="737" y="709"/>
                    <a:pt x="732" y="698"/>
                  </a:cubicBezTo>
                  <a:cubicBezTo>
                    <a:pt x="728" y="690"/>
                    <a:pt x="721" y="691"/>
                    <a:pt x="715" y="696"/>
                  </a:cubicBezTo>
                  <a:cubicBezTo>
                    <a:pt x="709" y="702"/>
                    <a:pt x="705" y="725"/>
                    <a:pt x="687" y="721"/>
                  </a:cubicBezTo>
                  <a:cubicBezTo>
                    <a:pt x="677" y="718"/>
                    <a:pt x="680" y="700"/>
                    <a:pt x="669" y="692"/>
                  </a:cubicBezTo>
                  <a:cubicBezTo>
                    <a:pt x="661" y="686"/>
                    <a:pt x="651" y="686"/>
                    <a:pt x="645" y="693"/>
                  </a:cubicBezTo>
                  <a:cubicBezTo>
                    <a:pt x="637" y="700"/>
                    <a:pt x="639" y="711"/>
                    <a:pt x="639" y="711"/>
                  </a:cubicBezTo>
                  <a:cubicBezTo>
                    <a:pt x="618" y="669"/>
                    <a:pt x="638" y="578"/>
                    <a:pt x="638" y="578"/>
                  </a:cubicBezTo>
                  <a:cubicBezTo>
                    <a:pt x="616" y="637"/>
                    <a:pt x="616" y="688"/>
                    <a:pt x="633" y="719"/>
                  </a:cubicBezTo>
                  <a:cubicBezTo>
                    <a:pt x="628" y="716"/>
                    <a:pt x="619" y="707"/>
                    <a:pt x="616" y="702"/>
                  </a:cubicBezTo>
                  <a:cubicBezTo>
                    <a:pt x="612" y="691"/>
                    <a:pt x="605" y="676"/>
                    <a:pt x="606" y="661"/>
                  </a:cubicBezTo>
                  <a:cubicBezTo>
                    <a:pt x="593" y="684"/>
                    <a:pt x="619" y="727"/>
                    <a:pt x="609" y="727"/>
                  </a:cubicBezTo>
                  <a:cubicBezTo>
                    <a:pt x="600" y="727"/>
                    <a:pt x="600" y="710"/>
                    <a:pt x="589" y="705"/>
                  </a:cubicBezTo>
                  <a:cubicBezTo>
                    <a:pt x="578" y="699"/>
                    <a:pt x="574" y="709"/>
                    <a:pt x="570" y="705"/>
                  </a:cubicBezTo>
                  <a:cubicBezTo>
                    <a:pt x="565" y="701"/>
                    <a:pt x="588" y="684"/>
                    <a:pt x="568" y="672"/>
                  </a:cubicBezTo>
                  <a:cubicBezTo>
                    <a:pt x="557" y="666"/>
                    <a:pt x="552" y="678"/>
                    <a:pt x="543" y="673"/>
                  </a:cubicBezTo>
                  <a:cubicBezTo>
                    <a:pt x="534" y="668"/>
                    <a:pt x="522" y="670"/>
                    <a:pt x="522" y="670"/>
                  </a:cubicBezTo>
                  <a:cubicBezTo>
                    <a:pt x="518" y="649"/>
                    <a:pt x="544" y="556"/>
                    <a:pt x="544" y="556"/>
                  </a:cubicBezTo>
                  <a:cubicBezTo>
                    <a:pt x="560" y="564"/>
                    <a:pt x="582" y="551"/>
                    <a:pt x="582" y="551"/>
                  </a:cubicBezTo>
                  <a:cubicBezTo>
                    <a:pt x="593" y="573"/>
                    <a:pt x="617" y="555"/>
                    <a:pt x="627" y="547"/>
                  </a:cubicBezTo>
                  <a:cubicBezTo>
                    <a:pt x="635" y="540"/>
                    <a:pt x="637" y="535"/>
                    <a:pt x="646" y="531"/>
                  </a:cubicBezTo>
                  <a:cubicBezTo>
                    <a:pt x="656" y="526"/>
                    <a:pt x="667" y="533"/>
                    <a:pt x="677" y="528"/>
                  </a:cubicBezTo>
                  <a:cubicBezTo>
                    <a:pt x="688" y="524"/>
                    <a:pt x="691" y="517"/>
                    <a:pt x="691" y="517"/>
                  </a:cubicBezTo>
                  <a:cubicBezTo>
                    <a:pt x="704" y="529"/>
                    <a:pt x="721" y="574"/>
                    <a:pt x="728" y="589"/>
                  </a:cubicBezTo>
                  <a:cubicBezTo>
                    <a:pt x="751" y="640"/>
                    <a:pt x="774" y="670"/>
                    <a:pt x="774" y="670"/>
                  </a:cubicBezTo>
                  <a:moveTo>
                    <a:pt x="935" y="783"/>
                  </a:moveTo>
                  <a:cubicBezTo>
                    <a:pt x="937" y="794"/>
                    <a:pt x="923" y="801"/>
                    <a:pt x="913" y="802"/>
                  </a:cubicBezTo>
                  <a:cubicBezTo>
                    <a:pt x="910" y="803"/>
                    <a:pt x="910" y="803"/>
                    <a:pt x="910" y="803"/>
                  </a:cubicBezTo>
                  <a:cubicBezTo>
                    <a:pt x="910" y="793"/>
                    <a:pt x="908" y="774"/>
                    <a:pt x="918" y="772"/>
                  </a:cubicBezTo>
                  <a:cubicBezTo>
                    <a:pt x="929" y="770"/>
                    <a:pt x="933" y="775"/>
                    <a:pt x="935" y="783"/>
                  </a:cubicBezTo>
                  <a:moveTo>
                    <a:pt x="692" y="506"/>
                  </a:moveTo>
                  <a:cubicBezTo>
                    <a:pt x="686" y="507"/>
                    <a:pt x="690" y="510"/>
                    <a:pt x="676" y="520"/>
                  </a:cubicBezTo>
                  <a:cubicBezTo>
                    <a:pt x="673" y="522"/>
                    <a:pt x="663" y="524"/>
                    <a:pt x="655" y="523"/>
                  </a:cubicBezTo>
                  <a:cubicBezTo>
                    <a:pt x="657" y="519"/>
                    <a:pt x="661" y="515"/>
                    <a:pt x="656" y="505"/>
                  </a:cubicBezTo>
                  <a:cubicBezTo>
                    <a:pt x="651" y="495"/>
                    <a:pt x="643" y="492"/>
                    <a:pt x="639" y="492"/>
                  </a:cubicBezTo>
                  <a:cubicBezTo>
                    <a:pt x="645" y="496"/>
                    <a:pt x="649" y="501"/>
                    <a:pt x="652" y="507"/>
                  </a:cubicBezTo>
                  <a:cubicBezTo>
                    <a:pt x="654" y="512"/>
                    <a:pt x="653" y="518"/>
                    <a:pt x="648" y="522"/>
                  </a:cubicBezTo>
                  <a:cubicBezTo>
                    <a:pt x="644" y="523"/>
                    <a:pt x="638" y="526"/>
                    <a:pt x="635" y="530"/>
                  </a:cubicBezTo>
                  <a:cubicBezTo>
                    <a:pt x="638" y="517"/>
                    <a:pt x="627" y="498"/>
                    <a:pt x="617" y="495"/>
                  </a:cubicBezTo>
                  <a:cubicBezTo>
                    <a:pt x="626" y="507"/>
                    <a:pt x="633" y="514"/>
                    <a:pt x="628" y="534"/>
                  </a:cubicBezTo>
                  <a:cubicBezTo>
                    <a:pt x="625" y="540"/>
                    <a:pt x="599" y="558"/>
                    <a:pt x="592" y="552"/>
                  </a:cubicBezTo>
                  <a:cubicBezTo>
                    <a:pt x="579" y="541"/>
                    <a:pt x="589" y="532"/>
                    <a:pt x="585" y="519"/>
                  </a:cubicBezTo>
                  <a:cubicBezTo>
                    <a:pt x="583" y="517"/>
                    <a:pt x="583" y="514"/>
                    <a:pt x="581" y="515"/>
                  </a:cubicBezTo>
                  <a:cubicBezTo>
                    <a:pt x="584" y="527"/>
                    <a:pt x="579" y="532"/>
                    <a:pt x="580" y="545"/>
                  </a:cubicBezTo>
                  <a:cubicBezTo>
                    <a:pt x="571" y="548"/>
                    <a:pt x="567" y="549"/>
                    <a:pt x="561" y="548"/>
                  </a:cubicBezTo>
                  <a:cubicBezTo>
                    <a:pt x="558" y="545"/>
                    <a:pt x="555" y="539"/>
                    <a:pt x="557" y="529"/>
                  </a:cubicBezTo>
                  <a:cubicBezTo>
                    <a:pt x="559" y="520"/>
                    <a:pt x="567" y="508"/>
                    <a:pt x="574" y="498"/>
                  </a:cubicBezTo>
                  <a:cubicBezTo>
                    <a:pt x="574" y="498"/>
                    <a:pt x="570" y="500"/>
                    <a:pt x="567" y="503"/>
                  </a:cubicBezTo>
                  <a:cubicBezTo>
                    <a:pt x="555" y="514"/>
                    <a:pt x="550" y="527"/>
                    <a:pt x="550" y="537"/>
                  </a:cubicBezTo>
                  <a:cubicBezTo>
                    <a:pt x="551" y="541"/>
                    <a:pt x="551" y="545"/>
                    <a:pt x="555" y="548"/>
                  </a:cubicBezTo>
                  <a:cubicBezTo>
                    <a:pt x="552" y="548"/>
                    <a:pt x="540" y="548"/>
                    <a:pt x="537" y="541"/>
                  </a:cubicBezTo>
                  <a:cubicBezTo>
                    <a:pt x="530" y="527"/>
                    <a:pt x="540" y="514"/>
                    <a:pt x="547" y="505"/>
                  </a:cubicBezTo>
                  <a:cubicBezTo>
                    <a:pt x="554" y="497"/>
                    <a:pt x="564" y="492"/>
                    <a:pt x="564" y="492"/>
                  </a:cubicBezTo>
                  <a:cubicBezTo>
                    <a:pt x="579" y="485"/>
                    <a:pt x="602" y="488"/>
                    <a:pt x="618" y="485"/>
                  </a:cubicBezTo>
                  <a:cubicBezTo>
                    <a:pt x="634" y="483"/>
                    <a:pt x="647" y="486"/>
                    <a:pt x="661" y="490"/>
                  </a:cubicBezTo>
                  <a:cubicBezTo>
                    <a:pt x="674" y="494"/>
                    <a:pt x="682" y="499"/>
                    <a:pt x="692" y="506"/>
                  </a:cubicBezTo>
                  <a:moveTo>
                    <a:pt x="416" y="356"/>
                  </a:moveTo>
                  <a:cubicBezTo>
                    <a:pt x="408" y="360"/>
                    <a:pt x="410" y="366"/>
                    <a:pt x="411" y="370"/>
                  </a:cubicBezTo>
                  <a:cubicBezTo>
                    <a:pt x="414" y="376"/>
                    <a:pt x="420" y="379"/>
                    <a:pt x="420" y="379"/>
                  </a:cubicBezTo>
                  <a:cubicBezTo>
                    <a:pt x="417" y="381"/>
                    <a:pt x="412" y="386"/>
                    <a:pt x="409" y="391"/>
                  </a:cubicBezTo>
                  <a:cubicBezTo>
                    <a:pt x="401" y="386"/>
                    <a:pt x="389" y="380"/>
                    <a:pt x="379" y="376"/>
                  </a:cubicBezTo>
                  <a:cubicBezTo>
                    <a:pt x="360" y="365"/>
                    <a:pt x="341" y="358"/>
                    <a:pt x="321" y="360"/>
                  </a:cubicBezTo>
                  <a:cubicBezTo>
                    <a:pt x="316" y="360"/>
                    <a:pt x="303" y="365"/>
                    <a:pt x="299" y="366"/>
                  </a:cubicBezTo>
                  <a:cubicBezTo>
                    <a:pt x="285" y="364"/>
                    <a:pt x="265" y="352"/>
                    <a:pt x="260" y="346"/>
                  </a:cubicBezTo>
                  <a:cubicBezTo>
                    <a:pt x="284" y="349"/>
                    <a:pt x="301" y="348"/>
                    <a:pt x="315" y="348"/>
                  </a:cubicBezTo>
                  <a:cubicBezTo>
                    <a:pt x="340" y="346"/>
                    <a:pt x="356" y="342"/>
                    <a:pt x="356" y="342"/>
                  </a:cubicBezTo>
                  <a:cubicBezTo>
                    <a:pt x="376" y="350"/>
                    <a:pt x="391" y="356"/>
                    <a:pt x="416" y="356"/>
                  </a:cubicBezTo>
                  <a:moveTo>
                    <a:pt x="1138" y="317"/>
                  </a:moveTo>
                  <a:cubicBezTo>
                    <a:pt x="1120" y="376"/>
                    <a:pt x="1068" y="368"/>
                    <a:pt x="1049" y="357"/>
                  </a:cubicBezTo>
                  <a:cubicBezTo>
                    <a:pt x="1068" y="351"/>
                    <a:pt x="1076" y="334"/>
                    <a:pt x="1076" y="334"/>
                  </a:cubicBezTo>
                  <a:cubicBezTo>
                    <a:pt x="1102" y="337"/>
                    <a:pt x="1120" y="332"/>
                    <a:pt x="1138" y="317"/>
                  </a:cubicBezTo>
                  <a:moveTo>
                    <a:pt x="1069" y="333"/>
                  </a:moveTo>
                  <a:cubicBezTo>
                    <a:pt x="1068" y="340"/>
                    <a:pt x="1053" y="351"/>
                    <a:pt x="1038" y="354"/>
                  </a:cubicBezTo>
                  <a:cubicBezTo>
                    <a:pt x="1038" y="354"/>
                    <a:pt x="1036" y="342"/>
                    <a:pt x="1020" y="343"/>
                  </a:cubicBezTo>
                  <a:cubicBezTo>
                    <a:pt x="1011" y="344"/>
                    <a:pt x="1011" y="345"/>
                    <a:pt x="1005" y="347"/>
                  </a:cubicBezTo>
                  <a:cubicBezTo>
                    <a:pt x="1007" y="343"/>
                    <a:pt x="1007" y="337"/>
                    <a:pt x="1004" y="332"/>
                  </a:cubicBezTo>
                  <a:cubicBezTo>
                    <a:pt x="1003" y="331"/>
                    <a:pt x="1002" y="330"/>
                    <a:pt x="1000" y="330"/>
                  </a:cubicBezTo>
                  <a:cubicBezTo>
                    <a:pt x="996" y="330"/>
                    <a:pt x="991" y="331"/>
                    <a:pt x="986" y="334"/>
                  </a:cubicBezTo>
                  <a:cubicBezTo>
                    <a:pt x="981" y="338"/>
                    <a:pt x="975" y="337"/>
                    <a:pt x="971" y="339"/>
                  </a:cubicBezTo>
                  <a:cubicBezTo>
                    <a:pt x="963" y="341"/>
                    <a:pt x="958" y="346"/>
                    <a:pt x="952" y="355"/>
                  </a:cubicBezTo>
                  <a:cubicBezTo>
                    <a:pt x="951" y="356"/>
                    <a:pt x="948" y="355"/>
                    <a:pt x="945" y="355"/>
                  </a:cubicBezTo>
                  <a:cubicBezTo>
                    <a:pt x="941" y="354"/>
                    <a:pt x="880" y="363"/>
                    <a:pt x="880" y="363"/>
                  </a:cubicBezTo>
                  <a:cubicBezTo>
                    <a:pt x="869" y="362"/>
                    <a:pt x="853" y="363"/>
                    <a:pt x="833" y="357"/>
                  </a:cubicBezTo>
                  <a:cubicBezTo>
                    <a:pt x="833" y="357"/>
                    <a:pt x="850" y="349"/>
                    <a:pt x="841" y="334"/>
                  </a:cubicBezTo>
                  <a:cubicBezTo>
                    <a:pt x="841" y="334"/>
                    <a:pt x="923" y="316"/>
                    <a:pt x="955" y="307"/>
                  </a:cubicBezTo>
                  <a:cubicBezTo>
                    <a:pt x="988" y="298"/>
                    <a:pt x="1005" y="292"/>
                    <a:pt x="1016" y="287"/>
                  </a:cubicBezTo>
                  <a:cubicBezTo>
                    <a:pt x="1014" y="294"/>
                    <a:pt x="1022" y="308"/>
                    <a:pt x="1035" y="318"/>
                  </a:cubicBezTo>
                  <a:cubicBezTo>
                    <a:pt x="1044" y="325"/>
                    <a:pt x="1062" y="332"/>
                    <a:pt x="1069" y="333"/>
                  </a:cubicBezTo>
                  <a:moveTo>
                    <a:pt x="435" y="335"/>
                  </a:moveTo>
                  <a:cubicBezTo>
                    <a:pt x="434" y="339"/>
                    <a:pt x="435" y="345"/>
                    <a:pt x="442" y="350"/>
                  </a:cubicBezTo>
                  <a:cubicBezTo>
                    <a:pt x="437" y="351"/>
                    <a:pt x="427" y="351"/>
                    <a:pt x="421" y="353"/>
                  </a:cubicBezTo>
                  <a:cubicBezTo>
                    <a:pt x="385" y="351"/>
                    <a:pt x="349" y="340"/>
                    <a:pt x="328" y="305"/>
                  </a:cubicBezTo>
                  <a:cubicBezTo>
                    <a:pt x="337" y="305"/>
                    <a:pt x="346" y="304"/>
                    <a:pt x="359" y="307"/>
                  </a:cubicBezTo>
                  <a:cubicBezTo>
                    <a:pt x="379" y="312"/>
                    <a:pt x="408" y="320"/>
                    <a:pt x="435" y="335"/>
                  </a:cubicBezTo>
                  <a:moveTo>
                    <a:pt x="322" y="306"/>
                  </a:moveTo>
                  <a:cubicBezTo>
                    <a:pt x="325" y="309"/>
                    <a:pt x="331" y="323"/>
                    <a:pt x="350" y="337"/>
                  </a:cubicBezTo>
                  <a:cubicBezTo>
                    <a:pt x="339" y="340"/>
                    <a:pt x="328" y="341"/>
                    <a:pt x="310" y="342"/>
                  </a:cubicBezTo>
                  <a:cubicBezTo>
                    <a:pt x="287" y="343"/>
                    <a:pt x="266" y="341"/>
                    <a:pt x="266" y="341"/>
                  </a:cubicBezTo>
                  <a:cubicBezTo>
                    <a:pt x="232" y="338"/>
                    <a:pt x="188" y="296"/>
                    <a:pt x="177" y="280"/>
                  </a:cubicBezTo>
                  <a:cubicBezTo>
                    <a:pt x="200" y="293"/>
                    <a:pt x="231" y="302"/>
                    <a:pt x="255" y="305"/>
                  </a:cubicBezTo>
                  <a:cubicBezTo>
                    <a:pt x="279" y="308"/>
                    <a:pt x="302" y="309"/>
                    <a:pt x="322" y="306"/>
                  </a:cubicBezTo>
                  <a:moveTo>
                    <a:pt x="691" y="256"/>
                  </a:moveTo>
                  <a:cubicBezTo>
                    <a:pt x="692" y="256"/>
                    <a:pt x="694" y="255"/>
                    <a:pt x="696" y="255"/>
                  </a:cubicBezTo>
                  <a:cubicBezTo>
                    <a:pt x="698" y="263"/>
                    <a:pt x="689" y="266"/>
                    <a:pt x="684" y="267"/>
                  </a:cubicBezTo>
                  <a:cubicBezTo>
                    <a:pt x="680" y="268"/>
                    <a:pt x="678" y="264"/>
                    <a:pt x="677" y="262"/>
                  </a:cubicBezTo>
                  <a:cubicBezTo>
                    <a:pt x="677" y="259"/>
                    <a:pt x="677" y="256"/>
                    <a:pt x="675" y="254"/>
                  </a:cubicBezTo>
                  <a:cubicBezTo>
                    <a:pt x="675" y="253"/>
                    <a:pt x="675" y="252"/>
                    <a:pt x="677" y="251"/>
                  </a:cubicBezTo>
                  <a:cubicBezTo>
                    <a:pt x="680" y="255"/>
                    <a:pt x="685" y="258"/>
                    <a:pt x="691" y="256"/>
                  </a:cubicBezTo>
                  <a:moveTo>
                    <a:pt x="1189" y="264"/>
                  </a:moveTo>
                  <a:cubicBezTo>
                    <a:pt x="1169" y="293"/>
                    <a:pt x="1130" y="317"/>
                    <a:pt x="1116" y="323"/>
                  </a:cubicBezTo>
                  <a:cubicBezTo>
                    <a:pt x="1105" y="328"/>
                    <a:pt x="1091" y="332"/>
                    <a:pt x="1068" y="326"/>
                  </a:cubicBezTo>
                  <a:cubicBezTo>
                    <a:pt x="1056" y="323"/>
                    <a:pt x="1045" y="318"/>
                    <a:pt x="1037" y="312"/>
                  </a:cubicBezTo>
                  <a:cubicBezTo>
                    <a:pt x="1021" y="299"/>
                    <a:pt x="1022" y="291"/>
                    <a:pt x="1022" y="287"/>
                  </a:cubicBezTo>
                  <a:cubicBezTo>
                    <a:pt x="1023" y="284"/>
                    <a:pt x="1028" y="277"/>
                    <a:pt x="1033" y="279"/>
                  </a:cubicBezTo>
                  <a:cubicBezTo>
                    <a:pt x="1090" y="293"/>
                    <a:pt x="1171" y="276"/>
                    <a:pt x="1189" y="264"/>
                  </a:cubicBezTo>
                  <a:moveTo>
                    <a:pt x="270" y="239"/>
                  </a:moveTo>
                  <a:cubicBezTo>
                    <a:pt x="311" y="246"/>
                    <a:pt x="309" y="283"/>
                    <a:pt x="319" y="299"/>
                  </a:cubicBezTo>
                  <a:cubicBezTo>
                    <a:pt x="284" y="301"/>
                    <a:pt x="269" y="302"/>
                    <a:pt x="242" y="296"/>
                  </a:cubicBezTo>
                  <a:cubicBezTo>
                    <a:pt x="148" y="275"/>
                    <a:pt x="130" y="230"/>
                    <a:pt x="104" y="170"/>
                  </a:cubicBezTo>
                  <a:cubicBezTo>
                    <a:pt x="150" y="211"/>
                    <a:pt x="251" y="236"/>
                    <a:pt x="270" y="239"/>
                  </a:cubicBezTo>
                  <a:moveTo>
                    <a:pt x="698" y="232"/>
                  </a:moveTo>
                  <a:cubicBezTo>
                    <a:pt x="697" y="235"/>
                    <a:pt x="699" y="234"/>
                    <a:pt x="702" y="237"/>
                  </a:cubicBezTo>
                  <a:cubicBezTo>
                    <a:pt x="702" y="242"/>
                    <a:pt x="698" y="246"/>
                    <a:pt x="694" y="249"/>
                  </a:cubicBezTo>
                  <a:cubicBezTo>
                    <a:pt x="690" y="251"/>
                    <a:pt x="684" y="252"/>
                    <a:pt x="680" y="249"/>
                  </a:cubicBezTo>
                  <a:cubicBezTo>
                    <a:pt x="678" y="248"/>
                    <a:pt x="672" y="246"/>
                    <a:pt x="672" y="246"/>
                  </a:cubicBezTo>
                  <a:cubicBezTo>
                    <a:pt x="672" y="237"/>
                    <a:pt x="683" y="232"/>
                    <a:pt x="691" y="229"/>
                  </a:cubicBezTo>
                  <a:cubicBezTo>
                    <a:pt x="694" y="228"/>
                    <a:pt x="697" y="229"/>
                    <a:pt x="698" y="232"/>
                  </a:cubicBezTo>
                  <a:moveTo>
                    <a:pt x="641" y="229"/>
                  </a:moveTo>
                  <a:cubicBezTo>
                    <a:pt x="651" y="232"/>
                    <a:pt x="668" y="249"/>
                    <a:pt x="672" y="257"/>
                  </a:cubicBezTo>
                  <a:cubicBezTo>
                    <a:pt x="673" y="264"/>
                    <a:pt x="670" y="271"/>
                    <a:pt x="666" y="276"/>
                  </a:cubicBezTo>
                  <a:cubicBezTo>
                    <a:pt x="662" y="277"/>
                    <a:pt x="658" y="281"/>
                    <a:pt x="656" y="285"/>
                  </a:cubicBezTo>
                  <a:cubicBezTo>
                    <a:pt x="657" y="281"/>
                    <a:pt x="656" y="277"/>
                    <a:pt x="654" y="274"/>
                  </a:cubicBezTo>
                  <a:cubicBezTo>
                    <a:pt x="650" y="271"/>
                    <a:pt x="645" y="267"/>
                    <a:pt x="644" y="262"/>
                  </a:cubicBezTo>
                  <a:cubicBezTo>
                    <a:pt x="629" y="263"/>
                    <a:pt x="607" y="263"/>
                    <a:pt x="599" y="256"/>
                  </a:cubicBezTo>
                  <a:cubicBezTo>
                    <a:pt x="599" y="253"/>
                    <a:pt x="598" y="250"/>
                    <a:pt x="595" y="247"/>
                  </a:cubicBezTo>
                  <a:cubicBezTo>
                    <a:pt x="599" y="246"/>
                    <a:pt x="617" y="248"/>
                    <a:pt x="626" y="248"/>
                  </a:cubicBezTo>
                  <a:cubicBezTo>
                    <a:pt x="636" y="248"/>
                    <a:pt x="648" y="248"/>
                    <a:pt x="651" y="252"/>
                  </a:cubicBezTo>
                  <a:cubicBezTo>
                    <a:pt x="651" y="254"/>
                    <a:pt x="649" y="254"/>
                    <a:pt x="648" y="254"/>
                  </a:cubicBezTo>
                  <a:cubicBezTo>
                    <a:pt x="647" y="255"/>
                    <a:pt x="646" y="254"/>
                    <a:pt x="645" y="255"/>
                  </a:cubicBezTo>
                  <a:cubicBezTo>
                    <a:pt x="648" y="259"/>
                    <a:pt x="654" y="260"/>
                    <a:pt x="659" y="259"/>
                  </a:cubicBezTo>
                  <a:cubicBezTo>
                    <a:pt x="661" y="257"/>
                    <a:pt x="663" y="255"/>
                    <a:pt x="661" y="251"/>
                  </a:cubicBezTo>
                  <a:cubicBezTo>
                    <a:pt x="658" y="246"/>
                    <a:pt x="652" y="245"/>
                    <a:pt x="644" y="243"/>
                  </a:cubicBezTo>
                  <a:cubicBezTo>
                    <a:pt x="635" y="242"/>
                    <a:pt x="592" y="242"/>
                    <a:pt x="592" y="242"/>
                  </a:cubicBezTo>
                  <a:cubicBezTo>
                    <a:pt x="587" y="237"/>
                    <a:pt x="577" y="229"/>
                    <a:pt x="571" y="226"/>
                  </a:cubicBezTo>
                  <a:cubicBezTo>
                    <a:pt x="570" y="223"/>
                    <a:pt x="574" y="220"/>
                    <a:pt x="576" y="221"/>
                  </a:cubicBezTo>
                  <a:cubicBezTo>
                    <a:pt x="593" y="227"/>
                    <a:pt x="622" y="227"/>
                    <a:pt x="641" y="229"/>
                  </a:cubicBezTo>
                  <a:moveTo>
                    <a:pt x="1076" y="236"/>
                  </a:moveTo>
                  <a:cubicBezTo>
                    <a:pt x="1074" y="244"/>
                    <a:pt x="1061" y="255"/>
                    <a:pt x="1051" y="260"/>
                  </a:cubicBezTo>
                  <a:cubicBezTo>
                    <a:pt x="1040" y="267"/>
                    <a:pt x="1024" y="271"/>
                    <a:pt x="1018" y="279"/>
                  </a:cubicBezTo>
                  <a:cubicBezTo>
                    <a:pt x="1011" y="286"/>
                    <a:pt x="949" y="303"/>
                    <a:pt x="919" y="311"/>
                  </a:cubicBezTo>
                  <a:cubicBezTo>
                    <a:pt x="890" y="318"/>
                    <a:pt x="866" y="325"/>
                    <a:pt x="838" y="329"/>
                  </a:cubicBezTo>
                  <a:cubicBezTo>
                    <a:pt x="833" y="325"/>
                    <a:pt x="825" y="325"/>
                    <a:pt x="819" y="326"/>
                  </a:cubicBezTo>
                  <a:cubicBezTo>
                    <a:pt x="827" y="311"/>
                    <a:pt x="824" y="301"/>
                    <a:pt x="811" y="297"/>
                  </a:cubicBezTo>
                  <a:cubicBezTo>
                    <a:pt x="953" y="246"/>
                    <a:pt x="953" y="246"/>
                    <a:pt x="953" y="246"/>
                  </a:cubicBezTo>
                  <a:cubicBezTo>
                    <a:pt x="979" y="238"/>
                    <a:pt x="1012" y="229"/>
                    <a:pt x="1034" y="228"/>
                  </a:cubicBezTo>
                  <a:cubicBezTo>
                    <a:pt x="1049" y="232"/>
                    <a:pt x="1058" y="236"/>
                    <a:pt x="1076" y="236"/>
                  </a:cubicBezTo>
                  <a:moveTo>
                    <a:pt x="687" y="221"/>
                  </a:moveTo>
                  <a:cubicBezTo>
                    <a:pt x="687" y="223"/>
                    <a:pt x="686" y="224"/>
                    <a:pt x="685" y="226"/>
                  </a:cubicBezTo>
                  <a:cubicBezTo>
                    <a:pt x="684" y="229"/>
                    <a:pt x="681" y="232"/>
                    <a:pt x="675" y="230"/>
                  </a:cubicBezTo>
                  <a:cubicBezTo>
                    <a:pt x="674" y="225"/>
                    <a:pt x="677" y="220"/>
                    <a:pt x="682" y="217"/>
                  </a:cubicBezTo>
                  <a:cubicBezTo>
                    <a:pt x="684" y="216"/>
                    <a:pt x="687" y="218"/>
                    <a:pt x="687" y="221"/>
                  </a:cubicBezTo>
                  <a:moveTo>
                    <a:pt x="672" y="214"/>
                  </a:moveTo>
                  <a:cubicBezTo>
                    <a:pt x="673" y="218"/>
                    <a:pt x="673" y="227"/>
                    <a:pt x="666" y="230"/>
                  </a:cubicBezTo>
                  <a:cubicBezTo>
                    <a:pt x="654" y="236"/>
                    <a:pt x="646" y="223"/>
                    <a:pt x="636" y="220"/>
                  </a:cubicBezTo>
                  <a:cubicBezTo>
                    <a:pt x="618" y="217"/>
                    <a:pt x="596" y="221"/>
                    <a:pt x="578" y="216"/>
                  </a:cubicBezTo>
                  <a:cubicBezTo>
                    <a:pt x="583" y="209"/>
                    <a:pt x="591" y="202"/>
                    <a:pt x="600" y="199"/>
                  </a:cubicBezTo>
                  <a:cubicBezTo>
                    <a:pt x="612" y="195"/>
                    <a:pt x="633" y="190"/>
                    <a:pt x="649" y="195"/>
                  </a:cubicBezTo>
                  <a:cubicBezTo>
                    <a:pt x="664" y="200"/>
                    <a:pt x="671" y="208"/>
                    <a:pt x="672" y="214"/>
                  </a:cubicBezTo>
                  <a:moveTo>
                    <a:pt x="996" y="211"/>
                  </a:moveTo>
                  <a:cubicBezTo>
                    <a:pt x="1007" y="215"/>
                    <a:pt x="1025" y="223"/>
                    <a:pt x="1017" y="225"/>
                  </a:cubicBezTo>
                  <a:cubicBezTo>
                    <a:pt x="954" y="236"/>
                    <a:pt x="912" y="253"/>
                    <a:pt x="804" y="295"/>
                  </a:cubicBezTo>
                  <a:cubicBezTo>
                    <a:pt x="800" y="295"/>
                    <a:pt x="796" y="295"/>
                    <a:pt x="792" y="297"/>
                  </a:cubicBezTo>
                  <a:cubicBezTo>
                    <a:pt x="793" y="291"/>
                    <a:pt x="793" y="285"/>
                    <a:pt x="786" y="278"/>
                  </a:cubicBezTo>
                  <a:cubicBezTo>
                    <a:pt x="781" y="273"/>
                    <a:pt x="773" y="271"/>
                    <a:pt x="760" y="275"/>
                  </a:cubicBezTo>
                  <a:cubicBezTo>
                    <a:pt x="792" y="255"/>
                    <a:pt x="824" y="234"/>
                    <a:pt x="860" y="221"/>
                  </a:cubicBezTo>
                  <a:cubicBezTo>
                    <a:pt x="889" y="210"/>
                    <a:pt x="920" y="205"/>
                    <a:pt x="953" y="204"/>
                  </a:cubicBezTo>
                  <a:cubicBezTo>
                    <a:pt x="974" y="204"/>
                    <a:pt x="986" y="207"/>
                    <a:pt x="996" y="211"/>
                  </a:cubicBezTo>
                  <a:moveTo>
                    <a:pt x="1210" y="232"/>
                  </a:moveTo>
                  <a:cubicBezTo>
                    <a:pt x="1207" y="239"/>
                    <a:pt x="1202" y="247"/>
                    <a:pt x="1192" y="255"/>
                  </a:cubicBezTo>
                  <a:cubicBezTo>
                    <a:pt x="1172" y="272"/>
                    <a:pt x="1073" y="286"/>
                    <a:pt x="1036" y="274"/>
                  </a:cubicBezTo>
                  <a:cubicBezTo>
                    <a:pt x="1076" y="258"/>
                    <a:pt x="1080" y="244"/>
                    <a:pt x="1082" y="234"/>
                  </a:cubicBezTo>
                  <a:cubicBezTo>
                    <a:pt x="1112" y="233"/>
                    <a:pt x="1157" y="229"/>
                    <a:pt x="1207" y="208"/>
                  </a:cubicBezTo>
                  <a:cubicBezTo>
                    <a:pt x="1213" y="206"/>
                    <a:pt x="1214" y="225"/>
                    <a:pt x="1210" y="232"/>
                  </a:cubicBezTo>
                  <a:moveTo>
                    <a:pt x="612" y="189"/>
                  </a:moveTo>
                  <a:cubicBezTo>
                    <a:pt x="598" y="191"/>
                    <a:pt x="581" y="194"/>
                    <a:pt x="570" y="213"/>
                  </a:cubicBezTo>
                  <a:cubicBezTo>
                    <a:pt x="565" y="209"/>
                    <a:pt x="567" y="201"/>
                    <a:pt x="572" y="194"/>
                  </a:cubicBezTo>
                  <a:cubicBezTo>
                    <a:pt x="576" y="189"/>
                    <a:pt x="591" y="183"/>
                    <a:pt x="612" y="189"/>
                  </a:cubicBezTo>
                  <a:moveTo>
                    <a:pt x="1259" y="133"/>
                  </a:moveTo>
                  <a:cubicBezTo>
                    <a:pt x="1253" y="149"/>
                    <a:pt x="1232" y="186"/>
                    <a:pt x="1209" y="198"/>
                  </a:cubicBezTo>
                  <a:cubicBezTo>
                    <a:pt x="1177" y="216"/>
                    <a:pt x="1132" y="223"/>
                    <a:pt x="1098" y="227"/>
                  </a:cubicBezTo>
                  <a:cubicBezTo>
                    <a:pt x="1070" y="231"/>
                    <a:pt x="1049" y="226"/>
                    <a:pt x="1039" y="223"/>
                  </a:cubicBezTo>
                  <a:cubicBezTo>
                    <a:pt x="1039" y="223"/>
                    <a:pt x="1029" y="219"/>
                    <a:pt x="1025" y="217"/>
                  </a:cubicBezTo>
                  <a:cubicBezTo>
                    <a:pt x="1077" y="189"/>
                    <a:pt x="1139" y="170"/>
                    <a:pt x="1205" y="153"/>
                  </a:cubicBezTo>
                  <a:cubicBezTo>
                    <a:pt x="1242" y="140"/>
                    <a:pt x="1246" y="139"/>
                    <a:pt x="1259" y="133"/>
                  </a:cubicBezTo>
                  <a:moveTo>
                    <a:pt x="1257" y="83"/>
                  </a:moveTo>
                  <a:cubicBezTo>
                    <a:pt x="1238" y="125"/>
                    <a:pt x="1226" y="138"/>
                    <a:pt x="1198" y="148"/>
                  </a:cubicBezTo>
                  <a:cubicBezTo>
                    <a:pt x="1198" y="148"/>
                    <a:pt x="1105" y="176"/>
                    <a:pt x="1082" y="185"/>
                  </a:cubicBezTo>
                  <a:cubicBezTo>
                    <a:pt x="1054" y="196"/>
                    <a:pt x="1033" y="207"/>
                    <a:pt x="1019" y="215"/>
                  </a:cubicBezTo>
                  <a:cubicBezTo>
                    <a:pt x="970" y="185"/>
                    <a:pt x="880" y="207"/>
                    <a:pt x="858" y="216"/>
                  </a:cubicBezTo>
                  <a:cubicBezTo>
                    <a:pt x="822" y="229"/>
                    <a:pt x="786" y="251"/>
                    <a:pt x="756" y="272"/>
                  </a:cubicBezTo>
                  <a:cubicBezTo>
                    <a:pt x="752" y="268"/>
                    <a:pt x="746" y="260"/>
                    <a:pt x="741" y="260"/>
                  </a:cubicBezTo>
                  <a:cubicBezTo>
                    <a:pt x="741" y="260"/>
                    <a:pt x="756" y="269"/>
                    <a:pt x="753" y="286"/>
                  </a:cubicBezTo>
                  <a:cubicBezTo>
                    <a:pt x="757" y="284"/>
                    <a:pt x="772" y="273"/>
                    <a:pt x="782" y="282"/>
                  </a:cubicBezTo>
                  <a:cubicBezTo>
                    <a:pt x="793" y="291"/>
                    <a:pt x="782" y="302"/>
                    <a:pt x="779" y="311"/>
                  </a:cubicBezTo>
                  <a:cubicBezTo>
                    <a:pt x="790" y="302"/>
                    <a:pt x="802" y="295"/>
                    <a:pt x="814" y="303"/>
                  </a:cubicBezTo>
                  <a:cubicBezTo>
                    <a:pt x="827" y="312"/>
                    <a:pt x="812" y="328"/>
                    <a:pt x="808" y="336"/>
                  </a:cubicBezTo>
                  <a:cubicBezTo>
                    <a:pt x="817" y="334"/>
                    <a:pt x="828" y="326"/>
                    <a:pt x="835" y="337"/>
                  </a:cubicBezTo>
                  <a:cubicBezTo>
                    <a:pt x="842" y="347"/>
                    <a:pt x="831" y="352"/>
                    <a:pt x="821" y="358"/>
                  </a:cubicBezTo>
                  <a:cubicBezTo>
                    <a:pt x="831" y="357"/>
                    <a:pt x="832" y="365"/>
                    <a:pt x="859" y="367"/>
                  </a:cubicBezTo>
                  <a:cubicBezTo>
                    <a:pt x="846" y="368"/>
                    <a:pt x="833" y="369"/>
                    <a:pt x="824" y="370"/>
                  </a:cubicBezTo>
                  <a:cubicBezTo>
                    <a:pt x="818" y="369"/>
                    <a:pt x="811" y="365"/>
                    <a:pt x="799" y="362"/>
                  </a:cubicBezTo>
                  <a:cubicBezTo>
                    <a:pt x="767" y="353"/>
                    <a:pt x="748" y="343"/>
                    <a:pt x="735" y="339"/>
                  </a:cubicBezTo>
                  <a:cubicBezTo>
                    <a:pt x="723" y="335"/>
                    <a:pt x="708" y="333"/>
                    <a:pt x="698" y="336"/>
                  </a:cubicBezTo>
                  <a:cubicBezTo>
                    <a:pt x="693" y="336"/>
                    <a:pt x="693" y="338"/>
                    <a:pt x="689" y="339"/>
                  </a:cubicBezTo>
                  <a:cubicBezTo>
                    <a:pt x="731" y="324"/>
                    <a:pt x="718" y="273"/>
                    <a:pt x="738" y="242"/>
                  </a:cubicBezTo>
                  <a:cubicBezTo>
                    <a:pt x="759" y="204"/>
                    <a:pt x="801" y="195"/>
                    <a:pt x="839" y="188"/>
                  </a:cubicBezTo>
                  <a:cubicBezTo>
                    <a:pt x="889" y="181"/>
                    <a:pt x="966" y="174"/>
                    <a:pt x="989" y="169"/>
                  </a:cubicBezTo>
                  <a:cubicBezTo>
                    <a:pt x="1030" y="161"/>
                    <a:pt x="1081" y="144"/>
                    <a:pt x="1092" y="139"/>
                  </a:cubicBezTo>
                  <a:cubicBezTo>
                    <a:pt x="1104" y="133"/>
                    <a:pt x="1160" y="113"/>
                    <a:pt x="1181" y="106"/>
                  </a:cubicBezTo>
                  <a:cubicBezTo>
                    <a:pt x="1203" y="98"/>
                    <a:pt x="1231" y="88"/>
                    <a:pt x="1257" y="83"/>
                  </a:cubicBezTo>
                  <a:moveTo>
                    <a:pt x="1206" y="285"/>
                  </a:moveTo>
                  <a:cubicBezTo>
                    <a:pt x="1164" y="319"/>
                    <a:pt x="1151" y="370"/>
                    <a:pt x="1148" y="385"/>
                  </a:cubicBezTo>
                  <a:cubicBezTo>
                    <a:pt x="1141" y="430"/>
                    <a:pt x="1140" y="481"/>
                    <a:pt x="1148" y="525"/>
                  </a:cubicBezTo>
                  <a:cubicBezTo>
                    <a:pt x="1170" y="665"/>
                    <a:pt x="1170" y="665"/>
                    <a:pt x="1170" y="665"/>
                  </a:cubicBezTo>
                  <a:cubicBezTo>
                    <a:pt x="1177" y="726"/>
                    <a:pt x="1177" y="726"/>
                    <a:pt x="1177" y="726"/>
                  </a:cubicBezTo>
                  <a:cubicBezTo>
                    <a:pt x="1180" y="797"/>
                    <a:pt x="1180" y="797"/>
                    <a:pt x="1180" y="797"/>
                  </a:cubicBezTo>
                  <a:cubicBezTo>
                    <a:pt x="1184" y="962"/>
                    <a:pt x="1105" y="1183"/>
                    <a:pt x="834" y="1272"/>
                  </a:cubicBezTo>
                  <a:cubicBezTo>
                    <a:pt x="768" y="1298"/>
                    <a:pt x="768" y="1298"/>
                    <a:pt x="768" y="1298"/>
                  </a:cubicBezTo>
                  <a:cubicBezTo>
                    <a:pt x="713" y="1322"/>
                    <a:pt x="659" y="1348"/>
                    <a:pt x="612" y="1391"/>
                  </a:cubicBezTo>
                  <a:cubicBezTo>
                    <a:pt x="546" y="1333"/>
                    <a:pt x="469" y="1301"/>
                    <a:pt x="391" y="1271"/>
                  </a:cubicBezTo>
                  <a:cubicBezTo>
                    <a:pt x="142" y="1192"/>
                    <a:pt x="55" y="982"/>
                    <a:pt x="50" y="837"/>
                  </a:cubicBezTo>
                  <a:cubicBezTo>
                    <a:pt x="48" y="789"/>
                    <a:pt x="50" y="737"/>
                    <a:pt x="56" y="688"/>
                  </a:cubicBezTo>
                  <a:cubicBezTo>
                    <a:pt x="66" y="614"/>
                    <a:pt x="66" y="614"/>
                    <a:pt x="66" y="614"/>
                  </a:cubicBezTo>
                  <a:cubicBezTo>
                    <a:pt x="83" y="515"/>
                    <a:pt x="83" y="515"/>
                    <a:pt x="83" y="515"/>
                  </a:cubicBezTo>
                  <a:cubicBezTo>
                    <a:pt x="91" y="458"/>
                    <a:pt x="91" y="395"/>
                    <a:pt x="73" y="344"/>
                  </a:cubicBezTo>
                  <a:cubicBezTo>
                    <a:pt x="63" y="320"/>
                    <a:pt x="46" y="299"/>
                    <a:pt x="26" y="281"/>
                  </a:cubicBezTo>
                  <a:cubicBezTo>
                    <a:pt x="49" y="250"/>
                    <a:pt x="75" y="216"/>
                    <a:pt x="98" y="185"/>
                  </a:cubicBezTo>
                  <a:cubicBezTo>
                    <a:pt x="99" y="186"/>
                    <a:pt x="99" y="187"/>
                    <a:pt x="100" y="188"/>
                  </a:cubicBezTo>
                  <a:cubicBezTo>
                    <a:pt x="100" y="188"/>
                    <a:pt x="100" y="189"/>
                    <a:pt x="100" y="189"/>
                  </a:cubicBezTo>
                  <a:cubicBezTo>
                    <a:pt x="104" y="200"/>
                    <a:pt x="108" y="209"/>
                    <a:pt x="112" y="214"/>
                  </a:cubicBezTo>
                  <a:cubicBezTo>
                    <a:pt x="114" y="218"/>
                    <a:pt x="116" y="221"/>
                    <a:pt x="118" y="224"/>
                  </a:cubicBezTo>
                  <a:cubicBezTo>
                    <a:pt x="78" y="277"/>
                    <a:pt x="78" y="277"/>
                    <a:pt x="78" y="277"/>
                  </a:cubicBezTo>
                  <a:cubicBezTo>
                    <a:pt x="127" y="332"/>
                    <a:pt x="129" y="410"/>
                    <a:pt x="127" y="483"/>
                  </a:cubicBezTo>
                  <a:cubicBezTo>
                    <a:pt x="121" y="528"/>
                    <a:pt x="121" y="528"/>
                    <a:pt x="121" y="528"/>
                  </a:cubicBezTo>
                  <a:cubicBezTo>
                    <a:pt x="100" y="658"/>
                    <a:pt x="100" y="658"/>
                    <a:pt x="100" y="658"/>
                  </a:cubicBezTo>
                  <a:cubicBezTo>
                    <a:pt x="91" y="731"/>
                    <a:pt x="91" y="731"/>
                    <a:pt x="91" y="731"/>
                  </a:cubicBezTo>
                  <a:cubicBezTo>
                    <a:pt x="89" y="799"/>
                    <a:pt x="89" y="799"/>
                    <a:pt x="89" y="799"/>
                  </a:cubicBezTo>
                  <a:cubicBezTo>
                    <a:pt x="80" y="965"/>
                    <a:pt x="207" y="1177"/>
                    <a:pt x="438" y="1246"/>
                  </a:cubicBezTo>
                  <a:cubicBezTo>
                    <a:pt x="499" y="1271"/>
                    <a:pt x="558" y="1299"/>
                    <a:pt x="612" y="1338"/>
                  </a:cubicBezTo>
                  <a:cubicBezTo>
                    <a:pt x="666" y="1299"/>
                    <a:pt x="725" y="1271"/>
                    <a:pt x="786" y="1248"/>
                  </a:cubicBezTo>
                  <a:cubicBezTo>
                    <a:pt x="1054" y="1172"/>
                    <a:pt x="1136" y="965"/>
                    <a:pt x="1139" y="828"/>
                  </a:cubicBezTo>
                  <a:cubicBezTo>
                    <a:pt x="1142" y="778"/>
                    <a:pt x="1137" y="728"/>
                    <a:pt x="1132" y="680"/>
                  </a:cubicBezTo>
                  <a:cubicBezTo>
                    <a:pt x="1122" y="611"/>
                    <a:pt x="1122" y="611"/>
                    <a:pt x="1122" y="611"/>
                  </a:cubicBezTo>
                  <a:cubicBezTo>
                    <a:pt x="1108" y="526"/>
                    <a:pt x="1108" y="526"/>
                    <a:pt x="1108" y="526"/>
                  </a:cubicBezTo>
                  <a:cubicBezTo>
                    <a:pt x="1100" y="479"/>
                    <a:pt x="1101" y="421"/>
                    <a:pt x="1110" y="375"/>
                  </a:cubicBezTo>
                  <a:cubicBezTo>
                    <a:pt x="1124" y="368"/>
                    <a:pt x="1140" y="354"/>
                    <a:pt x="1149" y="324"/>
                  </a:cubicBezTo>
                  <a:cubicBezTo>
                    <a:pt x="1150" y="320"/>
                    <a:pt x="1150" y="320"/>
                    <a:pt x="1150" y="320"/>
                  </a:cubicBezTo>
                  <a:cubicBezTo>
                    <a:pt x="1166" y="309"/>
                    <a:pt x="1185" y="292"/>
                    <a:pt x="1198" y="274"/>
                  </a:cubicBezTo>
                  <a:cubicBezTo>
                    <a:pt x="1200" y="275"/>
                    <a:pt x="1202" y="278"/>
                    <a:pt x="1206" y="285"/>
                  </a:cubicBezTo>
                  <a:moveTo>
                    <a:pt x="654" y="446"/>
                  </a:moveTo>
                  <a:cubicBezTo>
                    <a:pt x="649" y="455"/>
                    <a:pt x="644" y="461"/>
                    <a:pt x="626" y="462"/>
                  </a:cubicBezTo>
                  <a:cubicBezTo>
                    <a:pt x="603" y="463"/>
                    <a:pt x="597" y="450"/>
                    <a:pt x="597" y="450"/>
                  </a:cubicBezTo>
                  <a:cubicBezTo>
                    <a:pt x="599" y="457"/>
                    <a:pt x="604" y="472"/>
                    <a:pt x="626" y="471"/>
                  </a:cubicBezTo>
                  <a:cubicBezTo>
                    <a:pt x="654" y="469"/>
                    <a:pt x="654" y="446"/>
                    <a:pt x="654" y="446"/>
                  </a:cubicBezTo>
                  <a:moveTo>
                    <a:pt x="685" y="353"/>
                  </a:moveTo>
                  <a:cubicBezTo>
                    <a:pt x="657" y="380"/>
                    <a:pt x="690" y="446"/>
                    <a:pt x="671" y="473"/>
                  </a:cubicBezTo>
                  <a:cubicBezTo>
                    <a:pt x="669" y="476"/>
                    <a:pt x="667" y="480"/>
                    <a:pt x="665" y="483"/>
                  </a:cubicBezTo>
                  <a:cubicBezTo>
                    <a:pt x="651" y="478"/>
                    <a:pt x="642" y="477"/>
                    <a:pt x="629" y="477"/>
                  </a:cubicBezTo>
                  <a:cubicBezTo>
                    <a:pt x="621" y="477"/>
                    <a:pt x="613" y="479"/>
                    <a:pt x="607" y="480"/>
                  </a:cubicBezTo>
                  <a:cubicBezTo>
                    <a:pt x="592" y="481"/>
                    <a:pt x="581" y="479"/>
                    <a:pt x="567" y="482"/>
                  </a:cubicBezTo>
                  <a:cubicBezTo>
                    <a:pt x="568" y="479"/>
                    <a:pt x="570" y="477"/>
                    <a:pt x="573" y="473"/>
                  </a:cubicBezTo>
                  <a:cubicBezTo>
                    <a:pt x="560" y="473"/>
                    <a:pt x="550" y="471"/>
                    <a:pt x="543" y="461"/>
                  </a:cubicBezTo>
                  <a:cubicBezTo>
                    <a:pt x="539" y="455"/>
                    <a:pt x="538" y="447"/>
                    <a:pt x="540" y="441"/>
                  </a:cubicBezTo>
                  <a:cubicBezTo>
                    <a:pt x="544" y="431"/>
                    <a:pt x="554" y="422"/>
                    <a:pt x="558" y="413"/>
                  </a:cubicBezTo>
                  <a:cubicBezTo>
                    <a:pt x="558" y="413"/>
                    <a:pt x="566" y="401"/>
                    <a:pt x="568" y="387"/>
                  </a:cubicBezTo>
                  <a:cubicBezTo>
                    <a:pt x="570" y="392"/>
                    <a:pt x="572" y="399"/>
                    <a:pt x="584" y="402"/>
                  </a:cubicBezTo>
                  <a:cubicBezTo>
                    <a:pt x="596" y="405"/>
                    <a:pt x="608" y="401"/>
                    <a:pt x="629" y="390"/>
                  </a:cubicBezTo>
                  <a:cubicBezTo>
                    <a:pt x="620" y="405"/>
                    <a:pt x="606" y="414"/>
                    <a:pt x="581" y="418"/>
                  </a:cubicBezTo>
                  <a:cubicBezTo>
                    <a:pt x="590" y="420"/>
                    <a:pt x="606" y="417"/>
                    <a:pt x="623" y="408"/>
                  </a:cubicBezTo>
                  <a:cubicBezTo>
                    <a:pt x="643" y="397"/>
                    <a:pt x="669" y="362"/>
                    <a:pt x="669" y="362"/>
                  </a:cubicBezTo>
                  <a:cubicBezTo>
                    <a:pt x="675" y="357"/>
                    <a:pt x="687" y="352"/>
                    <a:pt x="685" y="353"/>
                  </a:cubicBezTo>
                  <a:moveTo>
                    <a:pt x="802" y="969"/>
                  </a:moveTo>
                  <a:cubicBezTo>
                    <a:pt x="737" y="900"/>
                    <a:pt x="673" y="796"/>
                    <a:pt x="665" y="792"/>
                  </a:cubicBezTo>
                  <a:cubicBezTo>
                    <a:pt x="665" y="792"/>
                    <a:pt x="744" y="913"/>
                    <a:pt x="759" y="934"/>
                  </a:cubicBezTo>
                  <a:cubicBezTo>
                    <a:pt x="773" y="954"/>
                    <a:pt x="793" y="974"/>
                    <a:pt x="802" y="990"/>
                  </a:cubicBezTo>
                  <a:cubicBezTo>
                    <a:pt x="805" y="985"/>
                    <a:pt x="810" y="977"/>
                    <a:pt x="802" y="969"/>
                  </a:cubicBezTo>
                  <a:moveTo>
                    <a:pt x="1035" y="1005"/>
                  </a:moveTo>
                  <a:cubicBezTo>
                    <a:pt x="1021" y="1003"/>
                    <a:pt x="1008" y="1004"/>
                    <a:pt x="1003" y="1018"/>
                  </a:cubicBezTo>
                  <a:cubicBezTo>
                    <a:pt x="995" y="1035"/>
                    <a:pt x="991" y="1048"/>
                    <a:pt x="985" y="1057"/>
                  </a:cubicBezTo>
                  <a:cubicBezTo>
                    <a:pt x="978" y="1069"/>
                    <a:pt x="967" y="1080"/>
                    <a:pt x="948" y="1085"/>
                  </a:cubicBezTo>
                  <a:cubicBezTo>
                    <a:pt x="929" y="1090"/>
                    <a:pt x="902" y="1091"/>
                    <a:pt x="899" y="1080"/>
                  </a:cubicBezTo>
                  <a:cubicBezTo>
                    <a:pt x="903" y="1057"/>
                    <a:pt x="935" y="1053"/>
                    <a:pt x="949" y="1046"/>
                  </a:cubicBezTo>
                  <a:cubicBezTo>
                    <a:pt x="974" y="1034"/>
                    <a:pt x="976" y="1012"/>
                    <a:pt x="977" y="989"/>
                  </a:cubicBezTo>
                  <a:cubicBezTo>
                    <a:pt x="942" y="966"/>
                    <a:pt x="870" y="909"/>
                    <a:pt x="870" y="909"/>
                  </a:cubicBezTo>
                  <a:cubicBezTo>
                    <a:pt x="870" y="909"/>
                    <a:pt x="932" y="971"/>
                    <a:pt x="966" y="994"/>
                  </a:cubicBezTo>
                  <a:cubicBezTo>
                    <a:pt x="966" y="1013"/>
                    <a:pt x="961" y="1024"/>
                    <a:pt x="945" y="1033"/>
                  </a:cubicBezTo>
                  <a:cubicBezTo>
                    <a:pt x="935" y="1038"/>
                    <a:pt x="924" y="1042"/>
                    <a:pt x="909" y="1049"/>
                  </a:cubicBezTo>
                  <a:cubicBezTo>
                    <a:pt x="885" y="1063"/>
                    <a:pt x="892" y="1083"/>
                    <a:pt x="859" y="1096"/>
                  </a:cubicBezTo>
                  <a:cubicBezTo>
                    <a:pt x="845" y="1101"/>
                    <a:pt x="812" y="1105"/>
                    <a:pt x="821" y="1087"/>
                  </a:cubicBezTo>
                  <a:cubicBezTo>
                    <a:pt x="833" y="1069"/>
                    <a:pt x="820" y="1069"/>
                    <a:pt x="820" y="1069"/>
                  </a:cubicBezTo>
                  <a:cubicBezTo>
                    <a:pt x="812" y="1071"/>
                    <a:pt x="792" y="1076"/>
                    <a:pt x="782" y="1077"/>
                  </a:cubicBezTo>
                  <a:cubicBezTo>
                    <a:pt x="775" y="1077"/>
                    <a:pt x="769" y="1072"/>
                    <a:pt x="774" y="1067"/>
                  </a:cubicBezTo>
                  <a:cubicBezTo>
                    <a:pt x="776" y="1065"/>
                    <a:pt x="780" y="1064"/>
                    <a:pt x="783" y="1061"/>
                  </a:cubicBezTo>
                  <a:cubicBezTo>
                    <a:pt x="788" y="1057"/>
                    <a:pt x="791" y="1055"/>
                    <a:pt x="793" y="1051"/>
                  </a:cubicBezTo>
                  <a:cubicBezTo>
                    <a:pt x="797" y="1045"/>
                    <a:pt x="799" y="1036"/>
                    <a:pt x="796" y="1034"/>
                  </a:cubicBezTo>
                  <a:cubicBezTo>
                    <a:pt x="791" y="1032"/>
                    <a:pt x="784" y="1033"/>
                    <a:pt x="781" y="1037"/>
                  </a:cubicBezTo>
                  <a:cubicBezTo>
                    <a:pt x="767" y="1052"/>
                    <a:pt x="766" y="1078"/>
                    <a:pt x="727" y="1070"/>
                  </a:cubicBezTo>
                  <a:cubicBezTo>
                    <a:pt x="727" y="1070"/>
                    <a:pt x="681" y="1060"/>
                    <a:pt x="718" y="1007"/>
                  </a:cubicBezTo>
                  <a:cubicBezTo>
                    <a:pt x="729" y="994"/>
                    <a:pt x="700" y="977"/>
                    <a:pt x="683" y="956"/>
                  </a:cubicBezTo>
                  <a:cubicBezTo>
                    <a:pt x="650" y="916"/>
                    <a:pt x="557" y="766"/>
                    <a:pt x="557" y="766"/>
                  </a:cubicBezTo>
                  <a:cubicBezTo>
                    <a:pt x="547" y="752"/>
                    <a:pt x="537" y="735"/>
                    <a:pt x="528" y="722"/>
                  </a:cubicBezTo>
                  <a:cubicBezTo>
                    <a:pt x="520" y="708"/>
                    <a:pt x="517" y="679"/>
                    <a:pt x="537" y="682"/>
                  </a:cubicBezTo>
                  <a:cubicBezTo>
                    <a:pt x="547" y="684"/>
                    <a:pt x="550" y="688"/>
                    <a:pt x="561" y="683"/>
                  </a:cubicBezTo>
                  <a:cubicBezTo>
                    <a:pt x="568" y="680"/>
                    <a:pt x="568" y="692"/>
                    <a:pt x="561" y="698"/>
                  </a:cubicBezTo>
                  <a:cubicBezTo>
                    <a:pt x="556" y="702"/>
                    <a:pt x="556" y="711"/>
                    <a:pt x="562" y="716"/>
                  </a:cubicBezTo>
                  <a:cubicBezTo>
                    <a:pt x="570" y="720"/>
                    <a:pt x="572" y="711"/>
                    <a:pt x="581" y="714"/>
                  </a:cubicBezTo>
                  <a:cubicBezTo>
                    <a:pt x="590" y="716"/>
                    <a:pt x="597" y="738"/>
                    <a:pt x="613" y="743"/>
                  </a:cubicBezTo>
                  <a:cubicBezTo>
                    <a:pt x="617" y="744"/>
                    <a:pt x="620" y="744"/>
                    <a:pt x="621" y="741"/>
                  </a:cubicBezTo>
                  <a:cubicBezTo>
                    <a:pt x="623" y="734"/>
                    <a:pt x="616" y="725"/>
                    <a:pt x="618" y="717"/>
                  </a:cubicBezTo>
                  <a:cubicBezTo>
                    <a:pt x="620" y="722"/>
                    <a:pt x="627" y="727"/>
                    <a:pt x="637" y="732"/>
                  </a:cubicBezTo>
                  <a:cubicBezTo>
                    <a:pt x="648" y="739"/>
                    <a:pt x="654" y="740"/>
                    <a:pt x="651" y="731"/>
                  </a:cubicBezTo>
                  <a:cubicBezTo>
                    <a:pt x="648" y="720"/>
                    <a:pt x="646" y="713"/>
                    <a:pt x="646" y="713"/>
                  </a:cubicBezTo>
                  <a:cubicBezTo>
                    <a:pt x="645" y="705"/>
                    <a:pt x="652" y="699"/>
                    <a:pt x="658" y="699"/>
                  </a:cubicBezTo>
                  <a:cubicBezTo>
                    <a:pt x="661" y="699"/>
                    <a:pt x="664" y="701"/>
                    <a:pt x="666" y="705"/>
                  </a:cubicBezTo>
                  <a:cubicBezTo>
                    <a:pt x="674" y="718"/>
                    <a:pt x="670" y="725"/>
                    <a:pt x="686" y="730"/>
                  </a:cubicBezTo>
                  <a:cubicBezTo>
                    <a:pt x="711" y="782"/>
                    <a:pt x="773" y="847"/>
                    <a:pt x="798" y="868"/>
                  </a:cubicBezTo>
                  <a:cubicBezTo>
                    <a:pt x="803" y="872"/>
                    <a:pt x="812" y="877"/>
                    <a:pt x="820" y="880"/>
                  </a:cubicBezTo>
                  <a:cubicBezTo>
                    <a:pt x="814" y="875"/>
                    <a:pt x="805" y="867"/>
                    <a:pt x="801" y="863"/>
                  </a:cubicBezTo>
                  <a:cubicBezTo>
                    <a:pt x="736" y="800"/>
                    <a:pt x="695" y="742"/>
                    <a:pt x="696" y="730"/>
                  </a:cubicBezTo>
                  <a:cubicBezTo>
                    <a:pt x="714" y="722"/>
                    <a:pt x="717" y="704"/>
                    <a:pt x="723" y="707"/>
                  </a:cubicBezTo>
                  <a:cubicBezTo>
                    <a:pt x="725" y="708"/>
                    <a:pt x="717" y="723"/>
                    <a:pt x="718" y="731"/>
                  </a:cubicBezTo>
                  <a:cubicBezTo>
                    <a:pt x="719" y="735"/>
                    <a:pt x="724" y="741"/>
                    <a:pt x="735" y="741"/>
                  </a:cubicBezTo>
                  <a:cubicBezTo>
                    <a:pt x="714" y="762"/>
                    <a:pt x="768" y="780"/>
                    <a:pt x="808" y="779"/>
                  </a:cubicBezTo>
                  <a:cubicBezTo>
                    <a:pt x="823" y="788"/>
                    <a:pt x="848" y="803"/>
                    <a:pt x="878" y="810"/>
                  </a:cubicBezTo>
                  <a:cubicBezTo>
                    <a:pt x="878" y="810"/>
                    <a:pt x="881" y="824"/>
                    <a:pt x="890" y="825"/>
                  </a:cubicBezTo>
                  <a:cubicBezTo>
                    <a:pt x="890" y="825"/>
                    <a:pt x="912" y="859"/>
                    <a:pt x="943" y="892"/>
                  </a:cubicBezTo>
                  <a:cubicBezTo>
                    <a:pt x="973" y="924"/>
                    <a:pt x="1007" y="977"/>
                    <a:pt x="1035" y="1005"/>
                  </a:cubicBezTo>
                  <a:moveTo>
                    <a:pt x="679" y="342"/>
                  </a:moveTo>
                  <a:cubicBezTo>
                    <a:pt x="661" y="355"/>
                    <a:pt x="657" y="367"/>
                    <a:pt x="627" y="382"/>
                  </a:cubicBezTo>
                  <a:cubicBezTo>
                    <a:pt x="610" y="391"/>
                    <a:pt x="593" y="398"/>
                    <a:pt x="582" y="393"/>
                  </a:cubicBezTo>
                  <a:cubicBezTo>
                    <a:pt x="571" y="387"/>
                    <a:pt x="575" y="367"/>
                    <a:pt x="575" y="364"/>
                  </a:cubicBezTo>
                  <a:cubicBezTo>
                    <a:pt x="575" y="362"/>
                    <a:pt x="575" y="359"/>
                    <a:pt x="575" y="357"/>
                  </a:cubicBezTo>
                  <a:cubicBezTo>
                    <a:pt x="583" y="353"/>
                    <a:pt x="595" y="355"/>
                    <a:pt x="598" y="345"/>
                  </a:cubicBezTo>
                  <a:cubicBezTo>
                    <a:pt x="601" y="337"/>
                    <a:pt x="600" y="327"/>
                    <a:pt x="602" y="318"/>
                  </a:cubicBezTo>
                  <a:cubicBezTo>
                    <a:pt x="606" y="311"/>
                    <a:pt x="617" y="307"/>
                    <a:pt x="619" y="299"/>
                  </a:cubicBezTo>
                  <a:cubicBezTo>
                    <a:pt x="605" y="308"/>
                    <a:pt x="594" y="321"/>
                    <a:pt x="576" y="320"/>
                  </a:cubicBezTo>
                  <a:cubicBezTo>
                    <a:pt x="571" y="319"/>
                    <a:pt x="575" y="312"/>
                    <a:pt x="572" y="309"/>
                  </a:cubicBezTo>
                  <a:cubicBezTo>
                    <a:pt x="568" y="308"/>
                    <a:pt x="568" y="305"/>
                    <a:pt x="568" y="302"/>
                  </a:cubicBezTo>
                  <a:cubicBezTo>
                    <a:pt x="569" y="303"/>
                    <a:pt x="570" y="303"/>
                    <a:pt x="571" y="303"/>
                  </a:cubicBezTo>
                  <a:cubicBezTo>
                    <a:pt x="571" y="303"/>
                    <a:pt x="572" y="302"/>
                    <a:pt x="572" y="301"/>
                  </a:cubicBezTo>
                  <a:cubicBezTo>
                    <a:pt x="572" y="300"/>
                    <a:pt x="571" y="300"/>
                    <a:pt x="571" y="300"/>
                  </a:cubicBezTo>
                  <a:cubicBezTo>
                    <a:pt x="570" y="300"/>
                    <a:pt x="568" y="300"/>
                    <a:pt x="566" y="299"/>
                  </a:cubicBezTo>
                  <a:cubicBezTo>
                    <a:pt x="566" y="299"/>
                    <a:pt x="566" y="299"/>
                    <a:pt x="566" y="299"/>
                  </a:cubicBezTo>
                  <a:cubicBezTo>
                    <a:pt x="565" y="296"/>
                    <a:pt x="567" y="292"/>
                    <a:pt x="565" y="290"/>
                  </a:cubicBezTo>
                  <a:cubicBezTo>
                    <a:pt x="556" y="288"/>
                    <a:pt x="556" y="288"/>
                    <a:pt x="556" y="288"/>
                  </a:cubicBezTo>
                  <a:cubicBezTo>
                    <a:pt x="557" y="279"/>
                    <a:pt x="563" y="272"/>
                    <a:pt x="563" y="262"/>
                  </a:cubicBezTo>
                  <a:cubicBezTo>
                    <a:pt x="565" y="264"/>
                    <a:pt x="570" y="263"/>
                    <a:pt x="568" y="267"/>
                  </a:cubicBezTo>
                  <a:cubicBezTo>
                    <a:pt x="566" y="268"/>
                    <a:pt x="567" y="271"/>
                    <a:pt x="567" y="272"/>
                  </a:cubicBezTo>
                  <a:cubicBezTo>
                    <a:pt x="567" y="268"/>
                    <a:pt x="582" y="262"/>
                    <a:pt x="574" y="260"/>
                  </a:cubicBezTo>
                  <a:cubicBezTo>
                    <a:pt x="570" y="259"/>
                    <a:pt x="560" y="261"/>
                    <a:pt x="560" y="256"/>
                  </a:cubicBezTo>
                  <a:cubicBezTo>
                    <a:pt x="560" y="248"/>
                    <a:pt x="563" y="241"/>
                    <a:pt x="567" y="235"/>
                  </a:cubicBezTo>
                  <a:cubicBezTo>
                    <a:pt x="576" y="242"/>
                    <a:pt x="588" y="249"/>
                    <a:pt x="591" y="261"/>
                  </a:cubicBezTo>
                  <a:cubicBezTo>
                    <a:pt x="594" y="264"/>
                    <a:pt x="598" y="269"/>
                    <a:pt x="602" y="269"/>
                  </a:cubicBezTo>
                  <a:cubicBezTo>
                    <a:pt x="612" y="265"/>
                    <a:pt x="617" y="275"/>
                    <a:pt x="627" y="274"/>
                  </a:cubicBezTo>
                  <a:cubicBezTo>
                    <a:pt x="627" y="272"/>
                    <a:pt x="628" y="270"/>
                    <a:pt x="630" y="269"/>
                  </a:cubicBezTo>
                  <a:cubicBezTo>
                    <a:pt x="632" y="268"/>
                    <a:pt x="635" y="269"/>
                    <a:pt x="636" y="271"/>
                  </a:cubicBezTo>
                  <a:cubicBezTo>
                    <a:pt x="637" y="276"/>
                    <a:pt x="634" y="279"/>
                    <a:pt x="632" y="282"/>
                  </a:cubicBezTo>
                  <a:cubicBezTo>
                    <a:pt x="629" y="284"/>
                    <a:pt x="624" y="285"/>
                    <a:pt x="620" y="286"/>
                  </a:cubicBezTo>
                  <a:cubicBezTo>
                    <a:pt x="628" y="291"/>
                    <a:pt x="634" y="283"/>
                    <a:pt x="642" y="281"/>
                  </a:cubicBezTo>
                  <a:cubicBezTo>
                    <a:pt x="645" y="280"/>
                    <a:pt x="649" y="282"/>
                    <a:pt x="651" y="285"/>
                  </a:cubicBezTo>
                  <a:cubicBezTo>
                    <a:pt x="654" y="303"/>
                    <a:pt x="646" y="330"/>
                    <a:pt x="669" y="339"/>
                  </a:cubicBezTo>
                  <a:cubicBezTo>
                    <a:pt x="672" y="340"/>
                    <a:pt x="676" y="341"/>
                    <a:pt x="679" y="342"/>
                  </a:cubicBezTo>
                  <a:moveTo>
                    <a:pt x="546" y="767"/>
                  </a:moveTo>
                  <a:cubicBezTo>
                    <a:pt x="564" y="796"/>
                    <a:pt x="565" y="797"/>
                    <a:pt x="575" y="814"/>
                  </a:cubicBezTo>
                  <a:cubicBezTo>
                    <a:pt x="585" y="830"/>
                    <a:pt x="625" y="892"/>
                    <a:pt x="632" y="904"/>
                  </a:cubicBezTo>
                  <a:cubicBezTo>
                    <a:pt x="640" y="917"/>
                    <a:pt x="681" y="987"/>
                    <a:pt x="708" y="1000"/>
                  </a:cubicBezTo>
                  <a:cubicBezTo>
                    <a:pt x="687" y="1023"/>
                    <a:pt x="697" y="1050"/>
                    <a:pt x="663" y="1056"/>
                  </a:cubicBezTo>
                  <a:cubicBezTo>
                    <a:pt x="644" y="1059"/>
                    <a:pt x="589" y="1076"/>
                    <a:pt x="570" y="1044"/>
                  </a:cubicBezTo>
                  <a:cubicBezTo>
                    <a:pt x="551" y="1012"/>
                    <a:pt x="543" y="962"/>
                    <a:pt x="548" y="922"/>
                  </a:cubicBezTo>
                  <a:cubicBezTo>
                    <a:pt x="572" y="959"/>
                    <a:pt x="590" y="975"/>
                    <a:pt x="603" y="983"/>
                  </a:cubicBezTo>
                  <a:cubicBezTo>
                    <a:pt x="559" y="934"/>
                    <a:pt x="564" y="924"/>
                    <a:pt x="543" y="898"/>
                  </a:cubicBezTo>
                  <a:cubicBezTo>
                    <a:pt x="535" y="887"/>
                    <a:pt x="533" y="870"/>
                    <a:pt x="532" y="857"/>
                  </a:cubicBezTo>
                  <a:cubicBezTo>
                    <a:pt x="530" y="834"/>
                    <a:pt x="531" y="812"/>
                    <a:pt x="530" y="790"/>
                  </a:cubicBezTo>
                  <a:cubicBezTo>
                    <a:pt x="529" y="778"/>
                    <a:pt x="530" y="765"/>
                    <a:pt x="526" y="753"/>
                  </a:cubicBezTo>
                  <a:cubicBezTo>
                    <a:pt x="524" y="749"/>
                    <a:pt x="521" y="736"/>
                    <a:pt x="520" y="731"/>
                  </a:cubicBezTo>
                  <a:cubicBezTo>
                    <a:pt x="519" y="726"/>
                    <a:pt x="519" y="720"/>
                    <a:pt x="519" y="720"/>
                  </a:cubicBezTo>
                  <a:cubicBezTo>
                    <a:pt x="519" y="720"/>
                    <a:pt x="528" y="739"/>
                    <a:pt x="546" y="767"/>
                  </a:cubicBezTo>
                  <a:moveTo>
                    <a:pt x="538" y="425"/>
                  </a:moveTo>
                  <a:cubicBezTo>
                    <a:pt x="534" y="429"/>
                    <a:pt x="532" y="432"/>
                    <a:pt x="529" y="437"/>
                  </a:cubicBezTo>
                  <a:cubicBezTo>
                    <a:pt x="525" y="449"/>
                    <a:pt x="529" y="467"/>
                    <a:pt x="542" y="476"/>
                  </a:cubicBezTo>
                  <a:cubicBezTo>
                    <a:pt x="550" y="482"/>
                    <a:pt x="553" y="483"/>
                    <a:pt x="560" y="485"/>
                  </a:cubicBezTo>
                  <a:cubicBezTo>
                    <a:pt x="543" y="490"/>
                    <a:pt x="525" y="513"/>
                    <a:pt x="525" y="526"/>
                  </a:cubicBezTo>
                  <a:cubicBezTo>
                    <a:pt x="519" y="520"/>
                    <a:pt x="517" y="508"/>
                    <a:pt x="519" y="498"/>
                  </a:cubicBezTo>
                  <a:cubicBezTo>
                    <a:pt x="514" y="504"/>
                    <a:pt x="504" y="508"/>
                    <a:pt x="498" y="509"/>
                  </a:cubicBezTo>
                  <a:cubicBezTo>
                    <a:pt x="496" y="504"/>
                    <a:pt x="497" y="490"/>
                    <a:pt x="503" y="483"/>
                  </a:cubicBezTo>
                  <a:cubicBezTo>
                    <a:pt x="501" y="479"/>
                    <a:pt x="487" y="481"/>
                    <a:pt x="480" y="486"/>
                  </a:cubicBezTo>
                  <a:cubicBezTo>
                    <a:pt x="479" y="477"/>
                    <a:pt x="482" y="471"/>
                    <a:pt x="490" y="465"/>
                  </a:cubicBezTo>
                  <a:cubicBezTo>
                    <a:pt x="488" y="460"/>
                    <a:pt x="483" y="464"/>
                    <a:pt x="471" y="465"/>
                  </a:cubicBezTo>
                  <a:cubicBezTo>
                    <a:pt x="479" y="462"/>
                    <a:pt x="490" y="456"/>
                    <a:pt x="502" y="448"/>
                  </a:cubicBezTo>
                  <a:cubicBezTo>
                    <a:pt x="523" y="435"/>
                    <a:pt x="538" y="425"/>
                    <a:pt x="538" y="425"/>
                  </a:cubicBezTo>
                  <a:moveTo>
                    <a:pt x="816" y="430"/>
                  </a:moveTo>
                  <a:cubicBezTo>
                    <a:pt x="831" y="432"/>
                    <a:pt x="852" y="428"/>
                    <a:pt x="859" y="426"/>
                  </a:cubicBezTo>
                  <a:cubicBezTo>
                    <a:pt x="863" y="432"/>
                    <a:pt x="856" y="442"/>
                    <a:pt x="850" y="440"/>
                  </a:cubicBezTo>
                  <a:cubicBezTo>
                    <a:pt x="852" y="449"/>
                    <a:pt x="860" y="460"/>
                    <a:pt x="859" y="470"/>
                  </a:cubicBezTo>
                  <a:cubicBezTo>
                    <a:pt x="851" y="467"/>
                    <a:pt x="829" y="458"/>
                    <a:pt x="829" y="458"/>
                  </a:cubicBezTo>
                  <a:cubicBezTo>
                    <a:pt x="835" y="467"/>
                    <a:pt x="842" y="483"/>
                    <a:pt x="840" y="494"/>
                  </a:cubicBezTo>
                  <a:cubicBezTo>
                    <a:pt x="831" y="488"/>
                    <a:pt x="812" y="487"/>
                    <a:pt x="804" y="481"/>
                  </a:cubicBezTo>
                  <a:cubicBezTo>
                    <a:pt x="808" y="495"/>
                    <a:pt x="817" y="515"/>
                    <a:pt x="805" y="528"/>
                  </a:cubicBezTo>
                  <a:cubicBezTo>
                    <a:pt x="794" y="520"/>
                    <a:pt x="788" y="507"/>
                    <a:pt x="779" y="498"/>
                  </a:cubicBezTo>
                  <a:cubicBezTo>
                    <a:pt x="781" y="511"/>
                    <a:pt x="784" y="531"/>
                    <a:pt x="775" y="543"/>
                  </a:cubicBezTo>
                  <a:cubicBezTo>
                    <a:pt x="769" y="536"/>
                    <a:pt x="745" y="526"/>
                    <a:pt x="745" y="518"/>
                  </a:cubicBezTo>
                  <a:cubicBezTo>
                    <a:pt x="743" y="517"/>
                    <a:pt x="736" y="544"/>
                    <a:pt x="728" y="549"/>
                  </a:cubicBezTo>
                  <a:cubicBezTo>
                    <a:pt x="720" y="538"/>
                    <a:pt x="713" y="521"/>
                    <a:pt x="702" y="511"/>
                  </a:cubicBezTo>
                  <a:cubicBezTo>
                    <a:pt x="705" y="508"/>
                    <a:pt x="709" y="510"/>
                    <a:pt x="707" y="504"/>
                  </a:cubicBezTo>
                  <a:cubicBezTo>
                    <a:pt x="704" y="496"/>
                    <a:pt x="692" y="491"/>
                    <a:pt x="679" y="486"/>
                  </a:cubicBezTo>
                  <a:cubicBezTo>
                    <a:pt x="681" y="482"/>
                    <a:pt x="683" y="480"/>
                    <a:pt x="687" y="474"/>
                  </a:cubicBezTo>
                  <a:cubicBezTo>
                    <a:pt x="697" y="459"/>
                    <a:pt x="704" y="445"/>
                    <a:pt x="706" y="438"/>
                  </a:cubicBezTo>
                  <a:cubicBezTo>
                    <a:pt x="710" y="426"/>
                    <a:pt x="712" y="423"/>
                    <a:pt x="713" y="414"/>
                  </a:cubicBezTo>
                  <a:cubicBezTo>
                    <a:pt x="726" y="416"/>
                    <a:pt x="735" y="418"/>
                    <a:pt x="752" y="420"/>
                  </a:cubicBezTo>
                  <a:cubicBezTo>
                    <a:pt x="768" y="422"/>
                    <a:pt x="793" y="427"/>
                    <a:pt x="816" y="430"/>
                  </a:cubicBezTo>
                  <a:moveTo>
                    <a:pt x="1084" y="383"/>
                  </a:moveTo>
                  <a:cubicBezTo>
                    <a:pt x="1085" y="388"/>
                    <a:pt x="1074" y="400"/>
                    <a:pt x="1061" y="403"/>
                  </a:cubicBezTo>
                  <a:cubicBezTo>
                    <a:pt x="1045" y="407"/>
                    <a:pt x="1032" y="404"/>
                    <a:pt x="1021" y="398"/>
                  </a:cubicBezTo>
                  <a:cubicBezTo>
                    <a:pt x="1022" y="409"/>
                    <a:pt x="1041" y="414"/>
                    <a:pt x="1055" y="411"/>
                  </a:cubicBezTo>
                  <a:cubicBezTo>
                    <a:pt x="1047" y="422"/>
                    <a:pt x="1023" y="429"/>
                    <a:pt x="1006" y="428"/>
                  </a:cubicBezTo>
                  <a:cubicBezTo>
                    <a:pt x="987" y="428"/>
                    <a:pt x="975" y="422"/>
                    <a:pt x="958" y="412"/>
                  </a:cubicBezTo>
                  <a:cubicBezTo>
                    <a:pt x="956" y="423"/>
                    <a:pt x="977" y="433"/>
                    <a:pt x="993" y="434"/>
                  </a:cubicBezTo>
                  <a:cubicBezTo>
                    <a:pt x="963" y="450"/>
                    <a:pt x="929" y="438"/>
                    <a:pt x="925" y="437"/>
                  </a:cubicBezTo>
                  <a:cubicBezTo>
                    <a:pt x="917" y="435"/>
                    <a:pt x="905" y="430"/>
                    <a:pt x="898" y="423"/>
                  </a:cubicBezTo>
                  <a:cubicBezTo>
                    <a:pt x="898" y="432"/>
                    <a:pt x="910" y="439"/>
                    <a:pt x="920" y="441"/>
                  </a:cubicBezTo>
                  <a:cubicBezTo>
                    <a:pt x="900" y="451"/>
                    <a:pt x="875" y="440"/>
                    <a:pt x="866" y="424"/>
                  </a:cubicBezTo>
                  <a:cubicBezTo>
                    <a:pt x="898" y="415"/>
                    <a:pt x="922" y="406"/>
                    <a:pt x="955" y="398"/>
                  </a:cubicBezTo>
                  <a:cubicBezTo>
                    <a:pt x="987" y="403"/>
                    <a:pt x="1017" y="390"/>
                    <a:pt x="1029" y="376"/>
                  </a:cubicBezTo>
                  <a:cubicBezTo>
                    <a:pt x="1033" y="371"/>
                    <a:pt x="1037" y="364"/>
                    <a:pt x="1037" y="362"/>
                  </a:cubicBezTo>
                  <a:cubicBezTo>
                    <a:pt x="1040" y="361"/>
                    <a:pt x="1044" y="362"/>
                    <a:pt x="1047" y="363"/>
                  </a:cubicBezTo>
                  <a:cubicBezTo>
                    <a:pt x="1050" y="364"/>
                    <a:pt x="1081" y="371"/>
                    <a:pt x="1084" y="383"/>
                  </a:cubicBezTo>
                  <a:moveTo>
                    <a:pt x="306" y="378"/>
                  </a:moveTo>
                  <a:cubicBezTo>
                    <a:pt x="310" y="375"/>
                    <a:pt x="321" y="372"/>
                    <a:pt x="331" y="374"/>
                  </a:cubicBezTo>
                  <a:cubicBezTo>
                    <a:pt x="342" y="375"/>
                    <a:pt x="361" y="380"/>
                    <a:pt x="375" y="390"/>
                  </a:cubicBezTo>
                  <a:cubicBezTo>
                    <a:pt x="404" y="400"/>
                    <a:pt x="427" y="420"/>
                    <a:pt x="456" y="429"/>
                  </a:cubicBezTo>
                  <a:cubicBezTo>
                    <a:pt x="457" y="426"/>
                    <a:pt x="454" y="424"/>
                    <a:pt x="452" y="422"/>
                  </a:cubicBezTo>
                  <a:cubicBezTo>
                    <a:pt x="470" y="408"/>
                    <a:pt x="489" y="396"/>
                    <a:pt x="510" y="387"/>
                  </a:cubicBezTo>
                  <a:cubicBezTo>
                    <a:pt x="523" y="372"/>
                    <a:pt x="540" y="356"/>
                    <a:pt x="562" y="359"/>
                  </a:cubicBezTo>
                  <a:cubicBezTo>
                    <a:pt x="567" y="359"/>
                    <a:pt x="567" y="359"/>
                    <a:pt x="567" y="359"/>
                  </a:cubicBezTo>
                  <a:cubicBezTo>
                    <a:pt x="567" y="359"/>
                    <a:pt x="567" y="364"/>
                    <a:pt x="567" y="366"/>
                  </a:cubicBezTo>
                  <a:cubicBezTo>
                    <a:pt x="566" y="377"/>
                    <a:pt x="560" y="388"/>
                    <a:pt x="554" y="403"/>
                  </a:cubicBezTo>
                  <a:cubicBezTo>
                    <a:pt x="554" y="403"/>
                    <a:pt x="536" y="410"/>
                    <a:pt x="528" y="415"/>
                  </a:cubicBezTo>
                  <a:cubicBezTo>
                    <a:pt x="521" y="419"/>
                    <a:pt x="459" y="456"/>
                    <a:pt x="459" y="456"/>
                  </a:cubicBezTo>
                  <a:cubicBezTo>
                    <a:pt x="441" y="470"/>
                    <a:pt x="433" y="454"/>
                    <a:pt x="415" y="442"/>
                  </a:cubicBezTo>
                  <a:cubicBezTo>
                    <a:pt x="393" y="431"/>
                    <a:pt x="372" y="420"/>
                    <a:pt x="353" y="403"/>
                  </a:cubicBezTo>
                  <a:cubicBezTo>
                    <a:pt x="353" y="400"/>
                    <a:pt x="359" y="402"/>
                    <a:pt x="356" y="399"/>
                  </a:cubicBezTo>
                  <a:cubicBezTo>
                    <a:pt x="346" y="400"/>
                    <a:pt x="338" y="404"/>
                    <a:pt x="329" y="406"/>
                  </a:cubicBezTo>
                  <a:cubicBezTo>
                    <a:pt x="325" y="408"/>
                    <a:pt x="315" y="411"/>
                    <a:pt x="312" y="405"/>
                  </a:cubicBezTo>
                  <a:cubicBezTo>
                    <a:pt x="317" y="404"/>
                    <a:pt x="317" y="404"/>
                    <a:pt x="317" y="404"/>
                  </a:cubicBezTo>
                  <a:cubicBezTo>
                    <a:pt x="322" y="400"/>
                    <a:pt x="324" y="393"/>
                    <a:pt x="334" y="390"/>
                  </a:cubicBezTo>
                  <a:cubicBezTo>
                    <a:pt x="327" y="384"/>
                    <a:pt x="314" y="381"/>
                    <a:pt x="304" y="381"/>
                  </a:cubicBezTo>
                  <a:lnTo>
                    <a:pt x="306" y="378"/>
                  </a:lnTo>
                  <a:close/>
                  <a:moveTo>
                    <a:pt x="999" y="340"/>
                  </a:moveTo>
                  <a:cubicBezTo>
                    <a:pt x="998" y="351"/>
                    <a:pt x="986" y="353"/>
                    <a:pt x="981" y="362"/>
                  </a:cubicBezTo>
                  <a:cubicBezTo>
                    <a:pt x="975" y="367"/>
                    <a:pt x="975" y="367"/>
                    <a:pt x="975" y="367"/>
                  </a:cubicBezTo>
                  <a:cubicBezTo>
                    <a:pt x="980" y="366"/>
                    <a:pt x="986" y="363"/>
                    <a:pt x="990" y="358"/>
                  </a:cubicBezTo>
                  <a:cubicBezTo>
                    <a:pt x="999" y="356"/>
                    <a:pt x="1027" y="350"/>
                    <a:pt x="1028" y="355"/>
                  </a:cubicBezTo>
                  <a:cubicBezTo>
                    <a:pt x="1029" y="361"/>
                    <a:pt x="1027" y="366"/>
                    <a:pt x="1018" y="372"/>
                  </a:cubicBezTo>
                  <a:cubicBezTo>
                    <a:pt x="1010" y="378"/>
                    <a:pt x="980" y="390"/>
                    <a:pt x="959" y="387"/>
                  </a:cubicBezTo>
                  <a:cubicBezTo>
                    <a:pt x="947" y="386"/>
                    <a:pt x="935" y="390"/>
                    <a:pt x="924" y="392"/>
                  </a:cubicBezTo>
                  <a:cubicBezTo>
                    <a:pt x="865" y="410"/>
                    <a:pt x="865" y="410"/>
                    <a:pt x="865" y="410"/>
                  </a:cubicBezTo>
                  <a:cubicBezTo>
                    <a:pt x="845" y="415"/>
                    <a:pt x="821" y="418"/>
                    <a:pt x="799" y="412"/>
                  </a:cubicBezTo>
                  <a:cubicBezTo>
                    <a:pt x="766" y="406"/>
                    <a:pt x="734" y="398"/>
                    <a:pt x="700" y="400"/>
                  </a:cubicBezTo>
                  <a:cubicBezTo>
                    <a:pt x="696" y="400"/>
                    <a:pt x="691" y="403"/>
                    <a:pt x="688" y="408"/>
                  </a:cubicBezTo>
                  <a:cubicBezTo>
                    <a:pt x="692" y="407"/>
                    <a:pt x="697" y="405"/>
                    <a:pt x="701" y="408"/>
                  </a:cubicBezTo>
                  <a:cubicBezTo>
                    <a:pt x="700" y="412"/>
                    <a:pt x="700" y="437"/>
                    <a:pt x="690" y="446"/>
                  </a:cubicBezTo>
                  <a:cubicBezTo>
                    <a:pt x="688" y="443"/>
                    <a:pt x="687" y="439"/>
                    <a:pt x="685" y="435"/>
                  </a:cubicBezTo>
                  <a:cubicBezTo>
                    <a:pt x="684" y="431"/>
                    <a:pt x="670" y="368"/>
                    <a:pt x="697" y="349"/>
                  </a:cubicBezTo>
                  <a:cubicBezTo>
                    <a:pt x="713" y="344"/>
                    <a:pt x="735" y="353"/>
                    <a:pt x="740" y="356"/>
                  </a:cubicBezTo>
                  <a:cubicBezTo>
                    <a:pt x="761" y="368"/>
                    <a:pt x="797" y="374"/>
                    <a:pt x="825" y="385"/>
                  </a:cubicBezTo>
                  <a:cubicBezTo>
                    <a:pt x="837" y="383"/>
                    <a:pt x="849" y="379"/>
                    <a:pt x="861" y="378"/>
                  </a:cubicBezTo>
                  <a:cubicBezTo>
                    <a:pt x="945" y="367"/>
                    <a:pt x="945" y="367"/>
                    <a:pt x="945" y="367"/>
                  </a:cubicBezTo>
                  <a:cubicBezTo>
                    <a:pt x="960" y="369"/>
                    <a:pt x="962" y="350"/>
                    <a:pt x="975" y="349"/>
                  </a:cubicBezTo>
                  <a:cubicBezTo>
                    <a:pt x="984" y="349"/>
                    <a:pt x="989" y="343"/>
                    <a:pt x="996" y="339"/>
                  </a:cubicBezTo>
                  <a:cubicBezTo>
                    <a:pt x="997" y="338"/>
                    <a:pt x="999" y="338"/>
                    <a:pt x="999" y="340"/>
                  </a:cubicBezTo>
                  <a:moveTo>
                    <a:pt x="143" y="129"/>
                  </a:moveTo>
                  <a:cubicBezTo>
                    <a:pt x="216" y="34"/>
                    <a:pt x="216" y="34"/>
                    <a:pt x="216" y="34"/>
                  </a:cubicBezTo>
                  <a:cubicBezTo>
                    <a:pt x="242" y="71"/>
                    <a:pt x="284" y="73"/>
                    <a:pt x="326" y="75"/>
                  </a:cubicBezTo>
                  <a:cubicBezTo>
                    <a:pt x="354" y="72"/>
                    <a:pt x="354" y="72"/>
                    <a:pt x="354" y="72"/>
                  </a:cubicBezTo>
                  <a:cubicBezTo>
                    <a:pt x="473" y="53"/>
                    <a:pt x="473" y="53"/>
                    <a:pt x="473" y="53"/>
                  </a:cubicBezTo>
                  <a:cubicBezTo>
                    <a:pt x="554" y="44"/>
                    <a:pt x="554" y="44"/>
                    <a:pt x="554" y="44"/>
                  </a:cubicBezTo>
                  <a:cubicBezTo>
                    <a:pt x="631" y="35"/>
                    <a:pt x="709" y="47"/>
                    <a:pt x="782" y="57"/>
                  </a:cubicBezTo>
                  <a:cubicBezTo>
                    <a:pt x="889" y="75"/>
                    <a:pt x="889" y="75"/>
                    <a:pt x="889" y="75"/>
                  </a:cubicBezTo>
                  <a:cubicBezTo>
                    <a:pt x="934" y="78"/>
                    <a:pt x="982" y="77"/>
                    <a:pt x="1012" y="43"/>
                  </a:cubicBezTo>
                  <a:cubicBezTo>
                    <a:pt x="1018" y="37"/>
                    <a:pt x="1018" y="37"/>
                    <a:pt x="1018" y="37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6" y="126"/>
                    <a:pt x="1086" y="126"/>
                    <a:pt x="1086" y="126"/>
                  </a:cubicBezTo>
                  <a:cubicBezTo>
                    <a:pt x="1084" y="127"/>
                    <a:pt x="1082" y="128"/>
                    <a:pt x="1079" y="129"/>
                  </a:cubicBezTo>
                  <a:cubicBezTo>
                    <a:pt x="1071" y="132"/>
                    <a:pt x="1061" y="135"/>
                    <a:pt x="1052" y="139"/>
                  </a:cubicBezTo>
                  <a:cubicBezTo>
                    <a:pt x="1050" y="139"/>
                    <a:pt x="1049" y="140"/>
                    <a:pt x="1048" y="140"/>
                  </a:cubicBezTo>
                  <a:cubicBezTo>
                    <a:pt x="1047" y="140"/>
                    <a:pt x="1047" y="140"/>
                    <a:pt x="1047" y="140"/>
                  </a:cubicBezTo>
                  <a:cubicBezTo>
                    <a:pt x="1012" y="95"/>
                    <a:pt x="1012" y="95"/>
                    <a:pt x="1012" y="95"/>
                  </a:cubicBezTo>
                  <a:cubicBezTo>
                    <a:pt x="977" y="115"/>
                    <a:pt x="932" y="118"/>
                    <a:pt x="889" y="115"/>
                  </a:cubicBezTo>
                  <a:cubicBezTo>
                    <a:pt x="827" y="105"/>
                    <a:pt x="827" y="105"/>
                    <a:pt x="827" y="105"/>
                  </a:cubicBezTo>
                  <a:cubicBezTo>
                    <a:pt x="750" y="93"/>
                    <a:pt x="750" y="93"/>
                    <a:pt x="750" y="93"/>
                  </a:cubicBezTo>
                  <a:cubicBezTo>
                    <a:pt x="669" y="83"/>
                    <a:pt x="669" y="83"/>
                    <a:pt x="669" y="83"/>
                  </a:cubicBezTo>
                  <a:cubicBezTo>
                    <a:pt x="620" y="79"/>
                    <a:pt x="570" y="81"/>
                    <a:pt x="522" y="87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341" y="113"/>
                    <a:pt x="341" y="113"/>
                    <a:pt x="341" y="113"/>
                  </a:cubicBezTo>
                  <a:cubicBezTo>
                    <a:pt x="298" y="117"/>
                    <a:pt x="256" y="112"/>
                    <a:pt x="221" y="92"/>
                  </a:cubicBezTo>
                  <a:cubicBezTo>
                    <a:pt x="186" y="138"/>
                    <a:pt x="186" y="138"/>
                    <a:pt x="186" y="138"/>
                  </a:cubicBezTo>
                  <a:cubicBezTo>
                    <a:pt x="181" y="137"/>
                    <a:pt x="177" y="136"/>
                    <a:pt x="172" y="135"/>
                  </a:cubicBezTo>
                  <a:cubicBezTo>
                    <a:pt x="161" y="133"/>
                    <a:pt x="152" y="131"/>
                    <a:pt x="143" y="129"/>
                  </a:cubicBezTo>
                  <a:moveTo>
                    <a:pt x="1254" y="120"/>
                  </a:moveTo>
                  <a:cubicBezTo>
                    <a:pt x="1259" y="111"/>
                    <a:pt x="1265" y="101"/>
                    <a:pt x="1270" y="88"/>
                  </a:cubicBezTo>
                  <a:cubicBezTo>
                    <a:pt x="1281" y="63"/>
                    <a:pt x="1281" y="63"/>
                    <a:pt x="1281" y="63"/>
                  </a:cubicBezTo>
                  <a:cubicBezTo>
                    <a:pt x="1254" y="68"/>
                    <a:pt x="1254" y="68"/>
                    <a:pt x="1254" y="68"/>
                  </a:cubicBezTo>
                  <a:cubicBezTo>
                    <a:pt x="1233" y="73"/>
                    <a:pt x="1208" y="80"/>
                    <a:pt x="1177" y="92"/>
                  </a:cubicBezTo>
                  <a:cubicBezTo>
                    <a:pt x="1172" y="93"/>
                    <a:pt x="1167" y="95"/>
                    <a:pt x="1160" y="98"/>
                  </a:cubicBezTo>
                  <a:cubicBezTo>
                    <a:pt x="1139" y="105"/>
                    <a:pt x="1119" y="113"/>
                    <a:pt x="1104" y="118"/>
                  </a:cubicBezTo>
                  <a:cubicBezTo>
                    <a:pt x="1018" y="5"/>
                    <a:pt x="1018" y="5"/>
                    <a:pt x="1018" y="5"/>
                  </a:cubicBezTo>
                  <a:cubicBezTo>
                    <a:pt x="1005" y="22"/>
                    <a:pt x="1005" y="22"/>
                    <a:pt x="1005" y="22"/>
                  </a:cubicBezTo>
                  <a:cubicBezTo>
                    <a:pt x="1002" y="26"/>
                    <a:pt x="999" y="30"/>
                    <a:pt x="995" y="33"/>
                  </a:cubicBezTo>
                  <a:cubicBezTo>
                    <a:pt x="978" y="49"/>
                    <a:pt x="955" y="56"/>
                    <a:pt x="921" y="56"/>
                  </a:cubicBezTo>
                  <a:cubicBezTo>
                    <a:pt x="907" y="56"/>
                    <a:pt x="894" y="55"/>
                    <a:pt x="883" y="54"/>
                  </a:cubicBezTo>
                  <a:cubicBezTo>
                    <a:pt x="804" y="41"/>
                    <a:pt x="804" y="41"/>
                    <a:pt x="804" y="41"/>
                  </a:cubicBezTo>
                  <a:cubicBezTo>
                    <a:pt x="803" y="41"/>
                    <a:pt x="739" y="31"/>
                    <a:pt x="739" y="31"/>
                  </a:cubicBezTo>
                  <a:cubicBezTo>
                    <a:pt x="694" y="25"/>
                    <a:pt x="651" y="22"/>
                    <a:pt x="611" y="22"/>
                  </a:cubicBezTo>
                  <a:cubicBezTo>
                    <a:pt x="589" y="22"/>
                    <a:pt x="568" y="23"/>
                    <a:pt x="548" y="25"/>
                  </a:cubicBezTo>
                  <a:cubicBezTo>
                    <a:pt x="548" y="25"/>
                    <a:pt x="548" y="25"/>
                    <a:pt x="548" y="25"/>
                  </a:cubicBezTo>
                  <a:cubicBezTo>
                    <a:pt x="546" y="25"/>
                    <a:pt x="536" y="26"/>
                    <a:pt x="472" y="34"/>
                  </a:cubicBezTo>
                  <a:cubicBezTo>
                    <a:pt x="471" y="34"/>
                    <a:pt x="381" y="48"/>
                    <a:pt x="381" y="48"/>
                  </a:cubicBezTo>
                  <a:cubicBezTo>
                    <a:pt x="353" y="53"/>
                    <a:pt x="332" y="55"/>
                    <a:pt x="314" y="55"/>
                  </a:cubicBezTo>
                  <a:cubicBezTo>
                    <a:pt x="270" y="55"/>
                    <a:pt x="241" y="42"/>
                    <a:pt x="225" y="15"/>
                  </a:cubicBezTo>
                  <a:cubicBezTo>
                    <a:pt x="217" y="0"/>
                    <a:pt x="217" y="0"/>
                    <a:pt x="217" y="0"/>
                  </a:cubicBezTo>
                  <a:cubicBezTo>
                    <a:pt x="123" y="123"/>
                    <a:pt x="123" y="123"/>
                    <a:pt x="123" y="123"/>
                  </a:cubicBezTo>
                  <a:cubicBezTo>
                    <a:pt x="115" y="121"/>
                    <a:pt x="106" y="118"/>
                    <a:pt x="98" y="115"/>
                  </a:cubicBezTo>
                  <a:cubicBezTo>
                    <a:pt x="77" y="108"/>
                    <a:pt x="77" y="108"/>
                    <a:pt x="77" y="108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42"/>
                    <a:pt x="85" y="153"/>
                    <a:pt x="92" y="163"/>
                  </a:cubicBezTo>
                  <a:cubicBezTo>
                    <a:pt x="0" y="283"/>
                    <a:pt x="0" y="283"/>
                    <a:pt x="0" y="283"/>
                  </a:cubicBezTo>
                  <a:cubicBezTo>
                    <a:pt x="10" y="292"/>
                    <a:pt x="10" y="292"/>
                    <a:pt x="10" y="292"/>
                  </a:cubicBezTo>
                  <a:cubicBezTo>
                    <a:pt x="10" y="293"/>
                    <a:pt x="10" y="293"/>
                    <a:pt x="10" y="293"/>
                  </a:cubicBezTo>
                  <a:cubicBezTo>
                    <a:pt x="51" y="323"/>
                    <a:pt x="69" y="369"/>
                    <a:pt x="69" y="441"/>
                  </a:cubicBezTo>
                  <a:cubicBezTo>
                    <a:pt x="69" y="462"/>
                    <a:pt x="68" y="483"/>
                    <a:pt x="67" y="499"/>
                  </a:cubicBezTo>
                  <a:cubicBezTo>
                    <a:pt x="67" y="499"/>
                    <a:pt x="67" y="499"/>
                    <a:pt x="67" y="499"/>
                  </a:cubicBezTo>
                  <a:cubicBezTo>
                    <a:pt x="66" y="501"/>
                    <a:pt x="65" y="507"/>
                    <a:pt x="64" y="518"/>
                  </a:cubicBezTo>
                  <a:cubicBezTo>
                    <a:pt x="45" y="627"/>
                    <a:pt x="45" y="627"/>
                    <a:pt x="45" y="627"/>
                  </a:cubicBezTo>
                  <a:cubicBezTo>
                    <a:pt x="45" y="628"/>
                    <a:pt x="39" y="673"/>
                    <a:pt x="36" y="696"/>
                  </a:cubicBezTo>
                  <a:cubicBezTo>
                    <a:pt x="32" y="731"/>
                    <a:pt x="30" y="765"/>
                    <a:pt x="30" y="797"/>
                  </a:cubicBezTo>
                  <a:cubicBezTo>
                    <a:pt x="30" y="806"/>
                    <a:pt x="30" y="815"/>
                    <a:pt x="31" y="824"/>
                  </a:cubicBezTo>
                  <a:cubicBezTo>
                    <a:pt x="36" y="1041"/>
                    <a:pt x="166" y="1214"/>
                    <a:pt x="378" y="1287"/>
                  </a:cubicBezTo>
                  <a:cubicBezTo>
                    <a:pt x="378" y="1287"/>
                    <a:pt x="378" y="1287"/>
                    <a:pt x="378" y="1287"/>
                  </a:cubicBezTo>
                  <a:cubicBezTo>
                    <a:pt x="380" y="1288"/>
                    <a:pt x="383" y="1289"/>
                    <a:pt x="387" y="1290"/>
                  </a:cubicBezTo>
                  <a:cubicBezTo>
                    <a:pt x="387" y="1290"/>
                    <a:pt x="420" y="1303"/>
                    <a:pt x="420" y="1303"/>
                  </a:cubicBezTo>
                  <a:cubicBezTo>
                    <a:pt x="425" y="1305"/>
                    <a:pt x="425" y="1305"/>
                    <a:pt x="425" y="1305"/>
                  </a:cubicBezTo>
                  <a:cubicBezTo>
                    <a:pt x="488" y="1331"/>
                    <a:pt x="552" y="1359"/>
                    <a:pt x="604" y="1411"/>
                  </a:cubicBezTo>
                  <a:cubicBezTo>
                    <a:pt x="612" y="1419"/>
                    <a:pt x="612" y="1419"/>
                    <a:pt x="612" y="1419"/>
                  </a:cubicBezTo>
                  <a:cubicBezTo>
                    <a:pt x="621" y="1410"/>
                    <a:pt x="621" y="1410"/>
                    <a:pt x="621" y="1410"/>
                  </a:cubicBezTo>
                  <a:cubicBezTo>
                    <a:pt x="623" y="1408"/>
                    <a:pt x="623" y="1408"/>
                    <a:pt x="623" y="1408"/>
                  </a:cubicBezTo>
                  <a:cubicBezTo>
                    <a:pt x="623" y="1408"/>
                    <a:pt x="624" y="1406"/>
                    <a:pt x="625" y="1405"/>
                  </a:cubicBezTo>
                  <a:cubicBezTo>
                    <a:pt x="689" y="1348"/>
                    <a:pt x="764" y="1319"/>
                    <a:pt x="848" y="1288"/>
                  </a:cubicBezTo>
                  <a:cubicBezTo>
                    <a:pt x="1000" y="1234"/>
                    <a:pt x="1056" y="1167"/>
                    <a:pt x="1096" y="1117"/>
                  </a:cubicBezTo>
                  <a:cubicBezTo>
                    <a:pt x="1097" y="1115"/>
                    <a:pt x="1097" y="1115"/>
                    <a:pt x="1097" y="1115"/>
                  </a:cubicBezTo>
                  <a:cubicBezTo>
                    <a:pt x="1160" y="1042"/>
                    <a:pt x="1199" y="925"/>
                    <a:pt x="1199" y="809"/>
                  </a:cubicBezTo>
                  <a:cubicBezTo>
                    <a:pt x="1199" y="806"/>
                    <a:pt x="1199" y="803"/>
                    <a:pt x="1199" y="800"/>
                  </a:cubicBezTo>
                  <a:cubicBezTo>
                    <a:pt x="1199" y="800"/>
                    <a:pt x="1199" y="800"/>
                    <a:pt x="1196" y="728"/>
                  </a:cubicBezTo>
                  <a:cubicBezTo>
                    <a:pt x="1196" y="727"/>
                    <a:pt x="1191" y="677"/>
                    <a:pt x="1188" y="651"/>
                  </a:cubicBezTo>
                  <a:cubicBezTo>
                    <a:pt x="1188" y="650"/>
                    <a:pt x="1188" y="650"/>
                    <a:pt x="1176" y="579"/>
                  </a:cubicBezTo>
                  <a:cubicBezTo>
                    <a:pt x="1165" y="510"/>
                    <a:pt x="1165" y="510"/>
                    <a:pt x="1165" y="510"/>
                  </a:cubicBezTo>
                  <a:cubicBezTo>
                    <a:pt x="1163" y="492"/>
                    <a:pt x="1162" y="474"/>
                    <a:pt x="1162" y="458"/>
                  </a:cubicBezTo>
                  <a:cubicBezTo>
                    <a:pt x="1162" y="454"/>
                    <a:pt x="1162" y="450"/>
                    <a:pt x="1162" y="446"/>
                  </a:cubicBezTo>
                  <a:cubicBezTo>
                    <a:pt x="1162" y="444"/>
                    <a:pt x="1162" y="444"/>
                    <a:pt x="1162" y="444"/>
                  </a:cubicBezTo>
                  <a:cubicBezTo>
                    <a:pt x="1162" y="375"/>
                    <a:pt x="1182" y="326"/>
                    <a:pt x="1224" y="295"/>
                  </a:cubicBezTo>
                  <a:cubicBezTo>
                    <a:pt x="1233" y="288"/>
                    <a:pt x="1233" y="288"/>
                    <a:pt x="1233" y="288"/>
                  </a:cubicBezTo>
                  <a:cubicBezTo>
                    <a:pt x="1210" y="258"/>
                    <a:pt x="1210" y="258"/>
                    <a:pt x="1210" y="258"/>
                  </a:cubicBezTo>
                  <a:cubicBezTo>
                    <a:pt x="1217" y="251"/>
                    <a:pt x="1221" y="244"/>
                    <a:pt x="1224" y="238"/>
                  </a:cubicBezTo>
                  <a:cubicBezTo>
                    <a:pt x="1228" y="229"/>
                    <a:pt x="1229" y="213"/>
                    <a:pt x="1223" y="203"/>
                  </a:cubicBezTo>
                  <a:cubicBezTo>
                    <a:pt x="1223" y="203"/>
                    <a:pt x="1223" y="203"/>
                    <a:pt x="1222" y="203"/>
                  </a:cubicBezTo>
                  <a:cubicBezTo>
                    <a:pt x="1244" y="187"/>
                    <a:pt x="1266" y="152"/>
                    <a:pt x="1272" y="140"/>
                  </a:cubicBezTo>
                  <a:cubicBezTo>
                    <a:pt x="1290" y="105"/>
                    <a:pt x="1290" y="105"/>
                    <a:pt x="1290" y="105"/>
                  </a:cubicBezTo>
                  <a:cubicBezTo>
                    <a:pt x="1290" y="105"/>
                    <a:pt x="1254" y="120"/>
                    <a:pt x="1254" y="120"/>
                  </a:cubicBezTo>
                  <a:moveTo>
                    <a:pt x="1201" y="277"/>
                  </a:moveTo>
                  <a:cubicBezTo>
                    <a:pt x="1201" y="277"/>
                    <a:pt x="1201" y="277"/>
                    <a:pt x="1201" y="277"/>
                  </a:cubicBezTo>
                  <a:cubicBezTo>
                    <a:pt x="1201" y="277"/>
                    <a:pt x="1201" y="277"/>
                    <a:pt x="1201" y="277"/>
                  </a:cubicBezTo>
                  <a:moveTo>
                    <a:pt x="1201" y="277"/>
                  </a:moveTo>
                  <a:cubicBezTo>
                    <a:pt x="1200" y="275"/>
                    <a:pt x="1199" y="274"/>
                    <a:pt x="1198" y="274"/>
                  </a:cubicBezTo>
                  <a:cubicBezTo>
                    <a:pt x="1199" y="274"/>
                    <a:pt x="1200" y="275"/>
                    <a:pt x="1201" y="27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4" name="Freeform 34">
              <a:extLst>
                <a:ext uri="{FF2B5EF4-FFF2-40B4-BE49-F238E27FC236}">
                  <a16:creationId xmlns:a16="http://schemas.microsoft.com/office/drawing/2014/main" id="{AA604724-43F2-4AA6-ADBF-EBD250F0C2A4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72" y="2167"/>
              <a:ext cx="82" cy="78"/>
            </a:xfrm>
            <a:custGeom>
              <a:avLst/>
              <a:gdLst>
                <a:gd name="T0" fmla="*/ 71 w 121"/>
                <a:gd name="T1" fmla="*/ 25 h 115"/>
                <a:gd name="T2" fmla="*/ 121 w 121"/>
                <a:gd name="T3" fmla="*/ 0 h 115"/>
                <a:gd name="T4" fmla="*/ 121 w 121"/>
                <a:gd name="T5" fmla="*/ 115 h 115"/>
                <a:gd name="T6" fmla="*/ 8 w 121"/>
                <a:gd name="T7" fmla="*/ 80 h 115"/>
                <a:gd name="T8" fmla="*/ 6 w 121"/>
                <a:gd name="T9" fmla="*/ 78 h 115"/>
                <a:gd name="T10" fmla="*/ 0 w 121"/>
                <a:gd name="T11" fmla="*/ 65 h 115"/>
                <a:gd name="T12" fmla="*/ 1 w 121"/>
                <a:gd name="T13" fmla="*/ 59 h 115"/>
                <a:gd name="T14" fmla="*/ 47 w 121"/>
                <a:gd name="T15" fmla="*/ 32 h 115"/>
                <a:gd name="T16" fmla="*/ 61 w 121"/>
                <a:gd name="T17" fmla="*/ 28 h 115"/>
                <a:gd name="T18" fmla="*/ 71 w 121"/>
                <a:gd name="T19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15">
                  <a:moveTo>
                    <a:pt x="71" y="25"/>
                  </a:moveTo>
                  <a:cubicBezTo>
                    <a:pt x="89" y="20"/>
                    <a:pt x="107" y="14"/>
                    <a:pt x="121" y="0"/>
                  </a:cubicBezTo>
                  <a:cubicBezTo>
                    <a:pt x="121" y="8"/>
                    <a:pt x="121" y="111"/>
                    <a:pt x="121" y="115"/>
                  </a:cubicBezTo>
                  <a:cubicBezTo>
                    <a:pt x="83" y="114"/>
                    <a:pt x="40" y="109"/>
                    <a:pt x="8" y="80"/>
                  </a:cubicBezTo>
                  <a:cubicBezTo>
                    <a:pt x="8" y="80"/>
                    <a:pt x="6" y="78"/>
                    <a:pt x="6" y="78"/>
                  </a:cubicBezTo>
                  <a:cubicBezTo>
                    <a:pt x="3" y="73"/>
                    <a:pt x="0" y="70"/>
                    <a:pt x="0" y="65"/>
                  </a:cubicBezTo>
                  <a:cubicBezTo>
                    <a:pt x="0" y="63"/>
                    <a:pt x="0" y="61"/>
                    <a:pt x="1" y="59"/>
                  </a:cubicBezTo>
                  <a:cubicBezTo>
                    <a:pt x="10" y="42"/>
                    <a:pt x="29" y="37"/>
                    <a:pt x="47" y="32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71" y="25"/>
                    <a:pt x="71" y="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5" name="Freeform 35">
              <a:extLst>
                <a:ext uri="{FF2B5EF4-FFF2-40B4-BE49-F238E27FC236}">
                  <a16:creationId xmlns:a16="http://schemas.microsoft.com/office/drawing/2014/main" id="{FF8CCC84-4410-492D-AB75-F0E32ADB6D4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172"/>
              <a:ext cx="81" cy="75"/>
            </a:xfrm>
            <a:custGeom>
              <a:avLst/>
              <a:gdLst>
                <a:gd name="T0" fmla="*/ 0 w 120"/>
                <a:gd name="T1" fmla="*/ 0 h 111"/>
                <a:gd name="T2" fmla="*/ 60 w 120"/>
                <a:gd name="T3" fmla="*/ 27 h 111"/>
                <a:gd name="T4" fmla="*/ 113 w 120"/>
                <a:gd name="T5" fmla="*/ 49 h 111"/>
                <a:gd name="T6" fmla="*/ 120 w 120"/>
                <a:gd name="T7" fmla="*/ 61 h 111"/>
                <a:gd name="T8" fmla="*/ 119 w 120"/>
                <a:gd name="T9" fmla="*/ 67 h 111"/>
                <a:gd name="T10" fmla="*/ 68 w 120"/>
                <a:gd name="T11" fmla="*/ 101 h 111"/>
                <a:gd name="T12" fmla="*/ 0 w 120"/>
                <a:gd name="T13" fmla="*/ 111 h 111"/>
                <a:gd name="T14" fmla="*/ 0 w 120"/>
                <a:gd name="T15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1">
                  <a:moveTo>
                    <a:pt x="0" y="0"/>
                  </a:moveTo>
                  <a:cubicBezTo>
                    <a:pt x="17" y="15"/>
                    <a:pt x="39" y="21"/>
                    <a:pt x="60" y="27"/>
                  </a:cubicBezTo>
                  <a:cubicBezTo>
                    <a:pt x="78" y="32"/>
                    <a:pt x="97" y="38"/>
                    <a:pt x="113" y="49"/>
                  </a:cubicBezTo>
                  <a:cubicBezTo>
                    <a:pt x="118" y="54"/>
                    <a:pt x="120" y="57"/>
                    <a:pt x="120" y="61"/>
                  </a:cubicBezTo>
                  <a:cubicBezTo>
                    <a:pt x="120" y="63"/>
                    <a:pt x="120" y="65"/>
                    <a:pt x="119" y="67"/>
                  </a:cubicBezTo>
                  <a:cubicBezTo>
                    <a:pt x="109" y="86"/>
                    <a:pt x="85" y="95"/>
                    <a:pt x="68" y="101"/>
                  </a:cubicBezTo>
                  <a:cubicBezTo>
                    <a:pt x="46" y="107"/>
                    <a:pt x="23" y="110"/>
                    <a:pt x="0" y="11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6" name="Freeform 36">
              <a:extLst>
                <a:ext uri="{FF2B5EF4-FFF2-40B4-BE49-F238E27FC236}">
                  <a16:creationId xmlns:a16="http://schemas.microsoft.com/office/drawing/2014/main" id="{B5F8DF22-8B3D-4EEE-8E28-C1ED0278979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269" y="2086"/>
              <a:ext cx="185" cy="119"/>
            </a:xfrm>
            <a:custGeom>
              <a:avLst/>
              <a:gdLst>
                <a:gd name="T0" fmla="*/ 37 w 273"/>
                <a:gd name="T1" fmla="*/ 37 h 175"/>
                <a:gd name="T2" fmla="*/ 33 w 273"/>
                <a:gd name="T3" fmla="*/ 0 h 175"/>
                <a:gd name="T4" fmla="*/ 239 w 273"/>
                <a:gd name="T5" fmla="*/ 46 h 175"/>
                <a:gd name="T6" fmla="*/ 273 w 273"/>
                <a:gd name="T7" fmla="*/ 89 h 175"/>
                <a:gd name="T8" fmla="*/ 273 w 273"/>
                <a:gd name="T9" fmla="*/ 91 h 175"/>
                <a:gd name="T10" fmla="*/ 224 w 273"/>
                <a:gd name="T11" fmla="*/ 129 h 175"/>
                <a:gd name="T12" fmla="*/ 196 w 273"/>
                <a:gd name="T13" fmla="*/ 138 h 175"/>
                <a:gd name="T14" fmla="*/ 139 w 273"/>
                <a:gd name="T15" fmla="*/ 175 h 175"/>
                <a:gd name="T16" fmla="*/ 0 w 273"/>
                <a:gd name="T17" fmla="*/ 144 h 175"/>
                <a:gd name="T18" fmla="*/ 37 w 273"/>
                <a:gd name="T19" fmla="*/ 3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3" h="175">
                  <a:moveTo>
                    <a:pt x="37" y="37"/>
                  </a:moveTo>
                  <a:cubicBezTo>
                    <a:pt x="37" y="25"/>
                    <a:pt x="36" y="13"/>
                    <a:pt x="33" y="0"/>
                  </a:cubicBezTo>
                  <a:cubicBezTo>
                    <a:pt x="99" y="3"/>
                    <a:pt x="174" y="11"/>
                    <a:pt x="239" y="46"/>
                  </a:cubicBezTo>
                  <a:cubicBezTo>
                    <a:pt x="255" y="56"/>
                    <a:pt x="273" y="70"/>
                    <a:pt x="273" y="89"/>
                  </a:cubicBezTo>
                  <a:cubicBezTo>
                    <a:pt x="273" y="90"/>
                    <a:pt x="273" y="90"/>
                    <a:pt x="273" y="91"/>
                  </a:cubicBezTo>
                  <a:cubicBezTo>
                    <a:pt x="270" y="115"/>
                    <a:pt x="246" y="122"/>
                    <a:pt x="224" y="129"/>
                  </a:cubicBezTo>
                  <a:cubicBezTo>
                    <a:pt x="196" y="138"/>
                    <a:pt x="196" y="138"/>
                    <a:pt x="196" y="138"/>
                  </a:cubicBezTo>
                  <a:cubicBezTo>
                    <a:pt x="173" y="144"/>
                    <a:pt x="150" y="151"/>
                    <a:pt x="139" y="175"/>
                  </a:cubicBezTo>
                  <a:cubicBezTo>
                    <a:pt x="102" y="153"/>
                    <a:pt x="55" y="142"/>
                    <a:pt x="0" y="144"/>
                  </a:cubicBezTo>
                  <a:cubicBezTo>
                    <a:pt x="24" y="116"/>
                    <a:pt x="37" y="78"/>
                    <a:pt x="37" y="3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7" name="Freeform 37">
              <a:extLst>
                <a:ext uri="{FF2B5EF4-FFF2-40B4-BE49-F238E27FC236}">
                  <a16:creationId xmlns:a16="http://schemas.microsoft.com/office/drawing/2014/main" id="{E69696A9-660C-4B94-846F-85502B88823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4222" y="2091"/>
              <a:ext cx="185" cy="118"/>
            </a:xfrm>
            <a:custGeom>
              <a:avLst/>
              <a:gdLst>
                <a:gd name="T0" fmla="*/ 93 w 274"/>
                <a:gd name="T1" fmla="*/ 140 h 173"/>
                <a:gd name="T2" fmla="*/ 91 w 274"/>
                <a:gd name="T3" fmla="*/ 139 h 173"/>
                <a:gd name="T4" fmla="*/ 63 w 274"/>
                <a:gd name="T5" fmla="*/ 131 h 173"/>
                <a:gd name="T6" fmla="*/ 4 w 274"/>
                <a:gd name="T7" fmla="*/ 102 h 173"/>
                <a:gd name="T8" fmla="*/ 0 w 274"/>
                <a:gd name="T9" fmla="*/ 87 h 173"/>
                <a:gd name="T10" fmla="*/ 3 w 274"/>
                <a:gd name="T11" fmla="*/ 74 h 173"/>
                <a:gd name="T12" fmla="*/ 92 w 274"/>
                <a:gd name="T13" fmla="*/ 21 h 173"/>
                <a:gd name="T14" fmla="*/ 101 w 274"/>
                <a:gd name="T15" fmla="*/ 18 h 173"/>
                <a:gd name="T16" fmla="*/ 242 w 274"/>
                <a:gd name="T17" fmla="*/ 0 h 173"/>
                <a:gd name="T18" fmla="*/ 238 w 274"/>
                <a:gd name="T19" fmla="*/ 39 h 173"/>
                <a:gd name="T20" fmla="*/ 274 w 274"/>
                <a:gd name="T21" fmla="*/ 144 h 173"/>
                <a:gd name="T22" fmla="*/ 135 w 274"/>
                <a:gd name="T23" fmla="*/ 173 h 173"/>
                <a:gd name="T24" fmla="*/ 93 w 274"/>
                <a:gd name="T25" fmla="*/ 14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4" h="173">
                  <a:moveTo>
                    <a:pt x="93" y="140"/>
                  </a:moveTo>
                  <a:cubicBezTo>
                    <a:pt x="91" y="139"/>
                    <a:pt x="91" y="139"/>
                    <a:pt x="91" y="139"/>
                  </a:cubicBezTo>
                  <a:cubicBezTo>
                    <a:pt x="63" y="131"/>
                    <a:pt x="63" y="131"/>
                    <a:pt x="63" y="131"/>
                  </a:cubicBezTo>
                  <a:cubicBezTo>
                    <a:pt x="41" y="125"/>
                    <a:pt x="20" y="120"/>
                    <a:pt x="4" y="102"/>
                  </a:cubicBezTo>
                  <a:cubicBezTo>
                    <a:pt x="1" y="98"/>
                    <a:pt x="0" y="93"/>
                    <a:pt x="0" y="87"/>
                  </a:cubicBezTo>
                  <a:cubicBezTo>
                    <a:pt x="0" y="83"/>
                    <a:pt x="1" y="78"/>
                    <a:pt x="3" y="74"/>
                  </a:cubicBezTo>
                  <a:cubicBezTo>
                    <a:pt x="23" y="43"/>
                    <a:pt x="58" y="32"/>
                    <a:pt x="92" y="21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43" y="7"/>
                    <a:pt x="189" y="1"/>
                    <a:pt x="242" y="0"/>
                  </a:cubicBezTo>
                  <a:cubicBezTo>
                    <a:pt x="240" y="13"/>
                    <a:pt x="238" y="26"/>
                    <a:pt x="238" y="39"/>
                  </a:cubicBezTo>
                  <a:cubicBezTo>
                    <a:pt x="238" y="80"/>
                    <a:pt x="251" y="116"/>
                    <a:pt x="274" y="144"/>
                  </a:cubicBezTo>
                  <a:cubicBezTo>
                    <a:pt x="220" y="141"/>
                    <a:pt x="173" y="151"/>
                    <a:pt x="135" y="173"/>
                  </a:cubicBezTo>
                  <a:cubicBezTo>
                    <a:pt x="128" y="154"/>
                    <a:pt x="109" y="146"/>
                    <a:pt x="93" y="14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8" name="Freeform 38">
              <a:extLst>
                <a:ext uri="{FF2B5EF4-FFF2-40B4-BE49-F238E27FC236}">
                  <a16:creationId xmlns:a16="http://schemas.microsoft.com/office/drawing/2014/main" id="{D5AA9DCA-EE69-46BD-8A5C-B2F1A256B3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350" y="2108"/>
              <a:ext cx="975" cy="256"/>
            </a:xfrm>
            <a:custGeom>
              <a:avLst/>
              <a:gdLst>
                <a:gd name="T0" fmla="*/ 324 w 1439"/>
                <a:gd name="T1" fmla="*/ 163 h 376"/>
                <a:gd name="T2" fmla="*/ 419 w 1439"/>
                <a:gd name="T3" fmla="*/ 102 h 376"/>
                <a:gd name="T4" fmla="*/ 786 w 1439"/>
                <a:gd name="T5" fmla="*/ 16 h 376"/>
                <a:gd name="T6" fmla="*/ 1002 w 1439"/>
                <a:gd name="T7" fmla="*/ 93 h 376"/>
                <a:gd name="T8" fmla="*/ 1063 w 1439"/>
                <a:gd name="T9" fmla="*/ 131 h 376"/>
                <a:gd name="T10" fmla="*/ 1125 w 1439"/>
                <a:gd name="T11" fmla="*/ 172 h 376"/>
                <a:gd name="T12" fmla="*/ 1331 w 1439"/>
                <a:gd name="T13" fmla="*/ 218 h 376"/>
                <a:gd name="T14" fmla="*/ 1414 w 1439"/>
                <a:gd name="T15" fmla="*/ 177 h 376"/>
                <a:gd name="T16" fmla="*/ 1439 w 1439"/>
                <a:gd name="T17" fmla="*/ 307 h 376"/>
                <a:gd name="T18" fmla="*/ 1402 w 1439"/>
                <a:gd name="T19" fmla="*/ 339 h 376"/>
                <a:gd name="T20" fmla="*/ 1398 w 1439"/>
                <a:gd name="T21" fmla="*/ 340 h 376"/>
                <a:gd name="T22" fmla="*/ 1054 w 1439"/>
                <a:gd name="T23" fmla="*/ 284 h 376"/>
                <a:gd name="T24" fmla="*/ 960 w 1439"/>
                <a:gd name="T25" fmla="*/ 222 h 376"/>
                <a:gd name="T26" fmla="*/ 631 w 1439"/>
                <a:gd name="T27" fmla="*/ 158 h 376"/>
                <a:gd name="T28" fmla="*/ 458 w 1439"/>
                <a:gd name="T29" fmla="*/ 233 h 376"/>
                <a:gd name="T30" fmla="*/ 371 w 1439"/>
                <a:gd name="T31" fmla="*/ 289 h 376"/>
                <a:gd name="T32" fmla="*/ 91 w 1439"/>
                <a:gd name="T33" fmla="*/ 348 h 376"/>
                <a:gd name="T34" fmla="*/ 8 w 1439"/>
                <a:gd name="T35" fmla="*/ 315 h 376"/>
                <a:gd name="T36" fmla="*/ 0 w 1439"/>
                <a:gd name="T37" fmla="*/ 300 h 376"/>
                <a:gd name="T38" fmla="*/ 26 w 1439"/>
                <a:gd name="T39" fmla="*/ 172 h 376"/>
                <a:gd name="T40" fmla="*/ 148 w 1439"/>
                <a:gd name="T41" fmla="*/ 217 h 376"/>
                <a:gd name="T42" fmla="*/ 324 w 1439"/>
                <a:gd name="T43" fmla="*/ 163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39" h="376">
                  <a:moveTo>
                    <a:pt x="324" y="163"/>
                  </a:moveTo>
                  <a:cubicBezTo>
                    <a:pt x="419" y="102"/>
                    <a:pt x="419" y="102"/>
                    <a:pt x="419" y="102"/>
                  </a:cubicBezTo>
                  <a:cubicBezTo>
                    <a:pt x="534" y="29"/>
                    <a:pt x="657" y="0"/>
                    <a:pt x="786" y="16"/>
                  </a:cubicBezTo>
                  <a:cubicBezTo>
                    <a:pt x="860" y="26"/>
                    <a:pt x="931" y="51"/>
                    <a:pt x="1002" y="93"/>
                  </a:cubicBezTo>
                  <a:cubicBezTo>
                    <a:pt x="1063" y="131"/>
                    <a:pt x="1063" y="131"/>
                    <a:pt x="1063" y="131"/>
                  </a:cubicBezTo>
                  <a:cubicBezTo>
                    <a:pt x="1125" y="172"/>
                    <a:pt x="1125" y="172"/>
                    <a:pt x="1125" y="172"/>
                  </a:cubicBezTo>
                  <a:cubicBezTo>
                    <a:pt x="1185" y="213"/>
                    <a:pt x="1258" y="229"/>
                    <a:pt x="1331" y="218"/>
                  </a:cubicBezTo>
                  <a:cubicBezTo>
                    <a:pt x="1360" y="211"/>
                    <a:pt x="1392" y="204"/>
                    <a:pt x="1414" y="177"/>
                  </a:cubicBezTo>
                  <a:cubicBezTo>
                    <a:pt x="1416" y="184"/>
                    <a:pt x="1439" y="307"/>
                    <a:pt x="1439" y="307"/>
                  </a:cubicBezTo>
                  <a:cubicBezTo>
                    <a:pt x="1436" y="324"/>
                    <a:pt x="1417" y="332"/>
                    <a:pt x="1402" y="339"/>
                  </a:cubicBezTo>
                  <a:cubicBezTo>
                    <a:pt x="1398" y="340"/>
                    <a:pt x="1398" y="340"/>
                    <a:pt x="1398" y="340"/>
                  </a:cubicBezTo>
                  <a:cubicBezTo>
                    <a:pt x="1290" y="376"/>
                    <a:pt x="1158" y="355"/>
                    <a:pt x="1054" y="284"/>
                  </a:cubicBezTo>
                  <a:cubicBezTo>
                    <a:pt x="1054" y="284"/>
                    <a:pt x="960" y="222"/>
                    <a:pt x="960" y="222"/>
                  </a:cubicBezTo>
                  <a:cubicBezTo>
                    <a:pt x="862" y="159"/>
                    <a:pt x="746" y="136"/>
                    <a:pt x="631" y="158"/>
                  </a:cubicBezTo>
                  <a:cubicBezTo>
                    <a:pt x="575" y="169"/>
                    <a:pt x="520" y="193"/>
                    <a:pt x="458" y="233"/>
                  </a:cubicBezTo>
                  <a:cubicBezTo>
                    <a:pt x="371" y="289"/>
                    <a:pt x="371" y="289"/>
                    <a:pt x="371" y="289"/>
                  </a:cubicBezTo>
                  <a:cubicBezTo>
                    <a:pt x="286" y="343"/>
                    <a:pt x="187" y="364"/>
                    <a:pt x="91" y="348"/>
                  </a:cubicBezTo>
                  <a:cubicBezTo>
                    <a:pt x="62" y="343"/>
                    <a:pt x="31" y="337"/>
                    <a:pt x="8" y="315"/>
                  </a:cubicBezTo>
                  <a:cubicBezTo>
                    <a:pt x="3" y="310"/>
                    <a:pt x="1" y="306"/>
                    <a:pt x="0" y="300"/>
                  </a:cubicBezTo>
                  <a:cubicBezTo>
                    <a:pt x="0" y="300"/>
                    <a:pt x="23" y="188"/>
                    <a:pt x="26" y="172"/>
                  </a:cubicBezTo>
                  <a:cubicBezTo>
                    <a:pt x="58" y="207"/>
                    <a:pt x="103" y="215"/>
                    <a:pt x="148" y="217"/>
                  </a:cubicBezTo>
                  <a:cubicBezTo>
                    <a:pt x="206" y="220"/>
                    <a:pt x="262" y="203"/>
                    <a:pt x="324" y="163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19" name="Freeform 39">
              <a:extLst>
                <a:ext uri="{FF2B5EF4-FFF2-40B4-BE49-F238E27FC236}">
                  <a16:creationId xmlns:a16="http://schemas.microsoft.com/office/drawing/2014/main" id="{86B51C72-FF47-444D-BAB2-11F50AC9F548}"/>
                </a:ext>
              </a:extLst>
            </p:cNvPr>
            <p:cNvSpPr>
              <a:spLocks noEditPoints="1"/>
            </p:cNvSpPr>
            <p:nvPr userDrawn="1"/>
          </p:nvSpPr>
          <p:spPr bwMode="auto">
            <a:xfrm>
              <a:off x="3374" y="2137"/>
              <a:ext cx="925" cy="195"/>
            </a:xfrm>
            <a:custGeom>
              <a:avLst/>
              <a:gdLst>
                <a:gd name="T0" fmla="*/ 437 w 1365"/>
                <a:gd name="T1" fmla="*/ 67 h 287"/>
                <a:gd name="T2" fmla="*/ 431 w 1365"/>
                <a:gd name="T3" fmla="*/ 150 h 287"/>
                <a:gd name="T4" fmla="*/ 474 w 1365"/>
                <a:gd name="T5" fmla="*/ 123 h 287"/>
                <a:gd name="T6" fmla="*/ 1358 w 1365"/>
                <a:gd name="T7" fmla="*/ 254 h 287"/>
                <a:gd name="T8" fmla="*/ 1336 w 1365"/>
                <a:gd name="T9" fmla="*/ 226 h 287"/>
                <a:gd name="T10" fmla="*/ 1340 w 1365"/>
                <a:gd name="T11" fmla="*/ 194 h 287"/>
                <a:gd name="T12" fmla="*/ 1362 w 1365"/>
                <a:gd name="T13" fmla="*/ 272 h 287"/>
                <a:gd name="T14" fmla="*/ 1270 w 1365"/>
                <a:gd name="T15" fmla="*/ 248 h 287"/>
                <a:gd name="T16" fmla="*/ 1276 w 1365"/>
                <a:gd name="T17" fmla="*/ 277 h 287"/>
                <a:gd name="T18" fmla="*/ 1167 w 1365"/>
                <a:gd name="T19" fmla="*/ 204 h 287"/>
                <a:gd name="T20" fmla="*/ 1164 w 1365"/>
                <a:gd name="T21" fmla="*/ 276 h 287"/>
                <a:gd name="T22" fmla="*/ 1110 w 1365"/>
                <a:gd name="T23" fmla="*/ 225 h 287"/>
                <a:gd name="T24" fmla="*/ 1061 w 1365"/>
                <a:gd name="T25" fmla="*/ 231 h 287"/>
                <a:gd name="T26" fmla="*/ 1109 w 1365"/>
                <a:gd name="T27" fmla="*/ 237 h 287"/>
                <a:gd name="T28" fmla="*/ 1129 w 1365"/>
                <a:gd name="T29" fmla="*/ 189 h 287"/>
                <a:gd name="T30" fmla="*/ 1063 w 1365"/>
                <a:gd name="T31" fmla="*/ 149 h 287"/>
                <a:gd name="T32" fmla="*/ 1048 w 1365"/>
                <a:gd name="T33" fmla="*/ 228 h 287"/>
                <a:gd name="T34" fmla="*/ 986 w 1365"/>
                <a:gd name="T35" fmla="*/ 97 h 287"/>
                <a:gd name="T36" fmla="*/ 963 w 1365"/>
                <a:gd name="T37" fmla="*/ 80 h 287"/>
                <a:gd name="T38" fmla="*/ 919 w 1365"/>
                <a:gd name="T39" fmla="*/ 139 h 287"/>
                <a:gd name="T40" fmla="*/ 985 w 1365"/>
                <a:gd name="T41" fmla="*/ 116 h 287"/>
                <a:gd name="T42" fmla="*/ 887 w 1365"/>
                <a:gd name="T43" fmla="*/ 93 h 287"/>
                <a:gd name="T44" fmla="*/ 909 w 1365"/>
                <a:gd name="T45" fmla="*/ 52 h 287"/>
                <a:gd name="T46" fmla="*/ 854 w 1365"/>
                <a:gd name="T47" fmla="*/ 111 h 287"/>
                <a:gd name="T48" fmla="*/ 885 w 1365"/>
                <a:gd name="T49" fmla="*/ 120 h 287"/>
                <a:gd name="T50" fmla="*/ 833 w 1365"/>
                <a:gd name="T51" fmla="*/ 77 h 287"/>
                <a:gd name="T52" fmla="*/ 840 w 1365"/>
                <a:gd name="T53" fmla="*/ 50 h 287"/>
                <a:gd name="T54" fmla="*/ 805 w 1365"/>
                <a:gd name="T55" fmla="*/ 26 h 287"/>
                <a:gd name="T56" fmla="*/ 782 w 1365"/>
                <a:gd name="T57" fmla="*/ 16 h 287"/>
                <a:gd name="T58" fmla="*/ 764 w 1365"/>
                <a:gd name="T59" fmla="*/ 63 h 287"/>
                <a:gd name="T60" fmla="*/ 716 w 1365"/>
                <a:gd name="T61" fmla="*/ 76 h 287"/>
                <a:gd name="T62" fmla="*/ 742 w 1365"/>
                <a:gd name="T63" fmla="*/ 20 h 287"/>
                <a:gd name="T64" fmla="*/ 689 w 1365"/>
                <a:gd name="T65" fmla="*/ 47 h 287"/>
                <a:gd name="T66" fmla="*/ 706 w 1365"/>
                <a:gd name="T67" fmla="*/ 18 h 287"/>
                <a:gd name="T68" fmla="*/ 652 w 1365"/>
                <a:gd name="T69" fmla="*/ 76 h 287"/>
                <a:gd name="T70" fmla="*/ 610 w 1365"/>
                <a:gd name="T71" fmla="*/ 40 h 287"/>
                <a:gd name="T72" fmla="*/ 623 w 1365"/>
                <a:gd name="T73" fmla="*/ 48 h 287"/>
                <a:gd name="T74" fmla="*/ 582 w 1365"/>
                <a:gd name="T75" fmla="*/ 88 h 287"/>
                <a:gd name="T76" fmla="*/ 625 w 1365"/>
                <a:gd name="T77" fmla="*/ 78 h 287"/>
                <a:gd name="T78" fmla="*/ 560 w 1365"/>
                <a:gd name="T79" fmla="*/ 72 h 287"/>
                <a:gd name="T80" fmla="*/ 551 w 1365"/>
                <a:gd name="T81" fmla="*/ 42 h 287"/>
                <a:gd name="T82" fmla="*/ 507 w 1365"/>
                <a:gd name="T83" fmla="*/ 72 h 287"/>
                <a:gd name="T84" fmla="*/ 367 w 1365"/>
                <a:gd name="T85" fmla="*/ 140 h 287"/>
                <a:gd name="T86" fmla="*/ 396 w 1365"/>
                <a:gd name="T87" fmla="*/ 133 h 287"/>
                <a:gd name="T88" fmla="*/ 394 w 1365"/>
                <a:gd name="T89" fmla="*/ 175 h 287"/>
                <a:gd name="T90" fmla="*/ 409 w 1365"/>
                <a:gd name="T91" fmla="*/ 161 h 287"/>
                <a:gd name="T92" fmla="*/ 325 w 1365"/>
                <a:gd name="T93" fmla="*/ 204 h 287"/>
                <a:gd name="T94" fmla="*/ 323 w 1365"/>
                <a:gd name="T95" fmla="*/ 166 h 287"/>
                <a:gd name="T96" fmla="*/ 317 w 1365"/>
                <a:gd name="T97" fmla="*/ 134 h 287"/>
                <a:gd name="T98" fmla="*/ 367 w 1365"/>
                <a:gd name="T99" fmla="*/ 196 h 287"/>
                <a:gd name="T100" fmla="*/ 266 w 1365"/>
                <a:gd name="T101" fmla="*/ 165 h 287"/>
                <a:gd name="T102" fmla="*/ 240 w 1365"/>
                <a:gd name="T103" fmla="*/ 195 h 287"/>
                <a:gd name="T104" fmla="*/ 281 w 1365"/>
                <a:gd name="T105" fmla="*/ 242 h 287"/>
                <a:gd name="T106" fmla="*/ 208 w 1365"/>
                <a:gd name="T107" fmla="*/ 196 h 287"/>
                <a:gd name="T108" fmla="*/ 204 w 1365"/>
                <a:gd name="T109" fmla="*/ 256 h 287"/>
                <a:gd name="T110" fmla="*/ 165 w 1365"/>
                <a:gd name="T111" fmla="*/ 277 h 287"/>
                <a:gd name="T112" fmla="*/ 121 w 1365"/>
                <a:gd name="T113" fmla="*/ 265 h 287"/>
                <a:gd name="T114" fmla="*/ 86 w 1365"/>
                <a:gd name="T115" fmla="*/ 214 h 287"/>
                <a:gd name="T116" fmla="*/ 28 w 1365"/>
                <a:gd name="T117" fmla="*/ 208 h 287"/>
                <a:gd name="T118" fmla="*/ 4 w 1365"/>
                <a:gd name="T119" fmla="*/ 262 h 287"/>
                <a:gd name="T120" fmla="*/ 39 w 1365"/>
                <a:gd name="T121" fmla="*/ 242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65" h="287">
                  <a:moveTo>
                    <a:pt x="454" y="105"/>
                  </a:moveTo>
                  <a:cubicBezTo>
                    <a:pt x="452" y="105"/>
                    <a:pt x="441" y="110"/>
                    <a:pt x="439" y="112"/>
                  </a:cubicBezTo>
                  <a:cubicBezTo>
                    <a:pt x="439" y="110"/>
                    <a:pt x="434" y="85"/>
                    <a:pt x="434" y="82"/>
                  </a:cubicBezTo>
                  <a:cubicBezTo>
                    <a:pt x="434" y="83"/>
                    <a:pt x="434" y="83"/>
                    <a:pt x="434" y="83"/>
                  </a:cubicBezTo>
                  <a:cubicBezTo>
                    <a:pt x="438" y="88"/>
                    <a:pt x="454" y="104"/>
                    <a:pt x="455" y="104"/>
                  </a:cubicBezTo>
                  <a:lnTo>
                    <a:pt x="454" y="105"/>
                  </a:lnTo>
                  <a:close/>
                  <a:moveTo>
                    <a:pt x="487" y="114"/>
                  </a:moveTo>
                  <a:cubicBezTo>
                    <a:pt x="441" y="71"/>
                    <a:pt x="441" y="71"/>
                    <a:pt x="441" y="71"/>
                  </a:cubicBezTo>
                  <a:cubicBezTo>
                    <a:pt x="440" y="70"/>
                    <a:pt x="437" y="67"/>
                    <a:pt x="437" y="67"/>
                  </a:cubicBezTo>
                  <a:cubicBezTo>
                    <a:pt x="436" y="66"/>
                    <a:pt x="436" y="65"/>
                    <a:pt x="438" y="64"/>
                  </a:cubicBezTo>
                  <a:cubicBezTo>
                    <a:pt x="438" y="63"/>
                    <a:pt x="437" y="62"/>
                    <a:pt x="437" y="62"/>
                  </a:cubicBezTo>
                  <a:cubicBezTo>
                    <a:pt x="436" y="61"/>
                    <a:pt x="415" y="72"/>
                    <a:pt x="415" y="72"/>
                  </a:cubicBezTo>
                  <a:cubicBezTo>
                    <a:pt x="415" y="73"/>
                    <a:pt x="416" y="75"/>
                    <a:pt x="416" y="75"/>
                  </a:cubicBezTo>
                  <a:cubicBezTo>
                    <a:pt x="419" y="75"/>
                    <a:pt x="419" y="75"/>
                    <a:pt x="419" y="75"/>
                  </a:cubicBezTo>
                  <a:cubicBezTo>
                    <a:pt x="419" y="75"/>
                    <a:pt x="420" y="80"/>
                    <a:pt x="420" y="80"/>
                  </a:cubicBezTo>
                  <a:cubicBezTo>
                    <a:pt x="421" y="80"/>
                    <a:pt x="431" y="143"/>
                    <a:pt x="431" y="143"/>
                  </a:cubicBezTo>
                  <a:cubicBezTo>
                    <a:pt x="431" y="145"/>
                    <a:pt x="431" y="146"/>
                    <a:pt x="430" y="147"/>
                  </a:cubicBezTo>
                  <a:cubicBezTo>
                    <a:pt x="430" y="148"/>
                    <a:pt x="431" y="150"/>
                    <a:pt x="431" y="150"/>
                  </a:cubicBezTo>
                  <a:cubicBezTo>
                    <a:pt x="432" y="150"/>
                    <a:pt x="448" y="141"/>
                    <a:pt x="448" y="141"/>
                  </a:cubicBezTo>
                  <a:cubicBezTo>
                    <a:pt x="449" y="141"/>
                    <a:pt x="449" y="141"/>
                    <a:pt x="449" y="141"/>
                  </a:cubicBezTo>
                  <a:cubicBezTo>
                    <a:pt x="448" y="139"/>
                    <a:pt x="448" y="139"/>
                    <a:pt x="448" y="139"/>
                  </a:cubicBezTo>
                  <a:cubicBezTo>
                    <a:pt x="445" y="139"/>
                    <a:pt x="444" y="139"/>
                    <a:pt x="444" y="138"/>
                  </a:cubicBezTo>
                  <a:cubicBezTo>
                    <a:pt x="444" y="138"/>
                    <a:pt x="443" y="135"/>
                    <a:pt x="443" y="135"/>
                  </a:cubicBezTo>
                  <a:cubicBezTo>
                    <a:pt x="443" y="135"/>
                    <a:pt x="441" y="123"/>
                    <a:pt x="441" y="123"/>
                  </a:cubicBezTo>
                  <a:cubicBezTo>
                    <a:pt x="441" y="124"/>
                    <a:pt x="463" y="112"/>
                    <a:pt x="463" y="112"/>
                  </a:cubicBezTo>
                  <a:cubicBezTo>
                    <a:pt x="463" y="113"/>
                    <a:pt x="472" y="121"/>
                    <a:pt x="472" y="121"/>
                  </a:cubicBezTo>
                  <a:cubicBezTo>
                    <a:pt x="473" y="121"/>
                    <a:pt x="474" y="123"/>
                    <a:pt x="474" y="123"/>
                  </a:cubicBezTo>
                  <a:cubicBezTo>
                    <a:pt x="474" y="123"/>
                    <a:pt x="474" y="123"/>
                    <a:pt x="474" y="123"/>
                  </a:cubicBezTo>
                  <a:cubicBezTo>
                    <a:pt x="474" y="123"/>
                    <a:pt x="474" y="124"/>
                    <a:pt x="473" y="124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6"/>
                    <a:pt x="473" y="127"/>
                    <a:pt x="473" y="127"/>
                  </a:cubicBezTo>
                  <a:cubicBezTo>
                    <a:pt x="474" y="128"/>
                    <a:pt x="492" y="119"/>
                    <a:pt x="492" y="119"/>
                  </a:cubicBezTo>
                  <a:cubicBezTo>
                    <a:pt x="492" y="117"/>
                    <a:pt x="491" y="116"/>
                    <a:pt x="491" y="116"/>
                  </a:cubicBezTo>
                  <a:cubicBezTo>
                    <a:pt x="489" y="116"/>
                    <a:pt x="488" y="116"/>
                    <a:pt x="487" y="114"/>
                  </a:cubicBezTo>
                  <a:moveTo>
                    <a:pt x="1361" y="254"/>
                  </a:moveTo>
                  <a:cubicBezTo>
                    <a:pt x="1360" y="253"/>
                    <a:pt x="1358" y="254"/>
                    <a:pt x="1358" y="254"/>
                  </a:cubicBezTo>
                  <a:cubicBezTo>
                    <a:pt x="1358" y="256"/>
                    <a:pt x="1357" y="257"/>
                    <a:pt x="1354" y="258"/>
                  </a:cubicBezTo>
                  <a:cubicBezTo>
                    <a:pt x="1354" y="258"/>
                    <a:pt x="1323" y="266"/>
                    <a:pt x="1322" y="266"/>
                  </a:cubicBezTo>
                  <a:cubicBezTo>
                    <a:pt x="1322" y="266"/>
                    <a:pt x="1323" y="266"/>
                    <a:pt x="1323" y="266"/>
                  </a:cubicBezTo>
                  <a:cubicBezTo>
                    <a:pt x="1323" y="263"/>
                    <a:pt x="1319" y="249"/>
                    <a:pt x="1318" y="247"/>
                  </a:cubicBezTo>
                  <a:cubicBezTo>
                    <a:pt x="1320" y="247"/>
                    <a:pt x="1335" y="243"/>
                    <a:pt x="1335" y="243"/>
                  </a:cubicBezTo>
                  <a:cubicBezTo>
                    <a:pt x="1339" y="242"/>
                    <a:pt x="1339" y="242"/>
                    <a:pt x="1340" y="244"/>
                  </a:cubicBezTo>
                  <a:cubicBezTo>
                    <a:pt x="1340" y="244"/>
                    <a:pt x="1342" y="243"/>
                    <a:pt x="1342" y="243"/>
                  </a:cubicBezTo>
                  <a:cubicBezTo>
                    <a:pt x="1343" y="243"/>
                    <a:pt x="1339" y="226"/>
                    <a:pt x="1339" y="226"/>
                  </a:cubicBezTo>
                  <a:cubicBezTo>
                    <a:pt x="1338" y="226"/>
                    <a:pt x="1336" y="226"/>
                    <a:pt x="1336" y="226"/>
                  </a:cubicBezTo>
                  <a:cubicBezTo>
                    <a:pt x="1335" y="228"/>
                    <a:pt x="1335" y="229"/>
                    <a:pt x="1332" y="230"/>
                  </a:cubicBezTo>
                  <a:cubicBezTo>
                    <a:pt x="1332" y="230"/>
                    <a:pt x="1314" y="234"/>
                    <a:pt x="1314" y="234"/>
                  </a:cubicBezTo>
                  <a:cubicBezTo>
                    <a:pt x="1314" y="234"/>
                    <a:pt x="1314" y="234"/>
                    <a:pt x="1314" y="234"/>
                  </a:cubicBezTo>
                  <a:cubicBezTo>
                    <a:pt x="1314" y="232"/>
                    <a:pt x="1311" y="217"/>
                    <a:pt x="1311" y="217"/>
                  </a:cubicBezTo>
                  <a:cubicBezTo>
                    <a:pt x="1311" y="218"/>
                    <a:pt x="1340" y="210"/>
                    <a:pt x="1340" y="210"/>
                  </a:cubicBezTo>
                  <a:cubicBezTo>
                    <a:pt x="1343" y="210"/>
                    <a:pt x="1344" y="210"/>
                    <a:pt x="1344" y="211"/>
                  </a:cubicBezTo>
                  <a:cubicBezTo>
                    <a:pt x="1345" y="211"/>
                    <a:pt x="1347" y="211"/>
                    <a:pt x="1347" y="211"/>
                  </a:cubicBezTo>
                  <a:cubicBezTo>
                    <a:pt x="1347" y="210"/>
                    <a:pt x="1343" y="194"/>
                    <a:pt x="1343" y="194"/>
                  </a:cubicBezTo>
                  <a:cubicBezTo>
                    <a:pt x="1342" y="193"/>
                    <a:pt x="1340" y="194"/>
                    <a:pt x="1340" y="194"/>
                  </a:cubicBezTo>
                  <a:cubicBezTo>
                    <a:pt x="1340" y="196"/>
                    <a:pt x="1340" y="196"/>
                    <a:pt x="1336" y="197"/>
                  </a:cubicBezTo>
                  <a:cubicBezTo>
                    <a:pt x="1288" y="210"/>
                    <a:pt x="1288" y="210"/>
                    <a:pt x="1288" y="210"/>
                  </a:cubicBezTo>
                  <a:cubicBezTo>
                    <a:pt x="1288" y="211"/>
                    <a:pt x="1288" y="213"/>
                    <a:pt x="1288" y="213"/>
                  </a:cubicBezTo>
                  <a:cubicBezTo>
                    <a:pt x="1293" y="213"/>
                    <a:pt x="1293" y="213"/>
                    <a:pt x="1294" y="215"/>
                  </a:cubicBezTo>
                  <a:cubicBezTo>
                    <a:pt x="1310" y="276"/>
                    <a:pt x="1310" y="276"/>
                    <a:pt x="1310" y="276"/>
                  </a:cubicBezTo>
                  <a:cubicBezTo>
                    <a:pt x="1310" y="278"/>
                    <a:pt x="1310" y="279"/>
                    <a:pt x="1307" y="280"/>
                  </a:cubicBezTo>
                  <a:cubicBezTo>
                    <a:pt x="1306" y="281"/>
                    <a:pt x="1307" y="283"/>
                    <a:pt x="1307" y="283"/>
                  </a:cubicBezTo>
                  <a:cubicBezTo>
                    <a:pt x="1308" y="284"/>
                    <a:pt x="1357" y="271"/>
                    <a:pt x="1357" y="271"/>
                  </a:cubicBezTo>
                  <a:cubicBezTo>
                    <a:pt x="1361" y="270"/>
                    <a:pt x="1361" y="270"/>
                    <a:pt x="1362" y="272"/>
                  </a:cubicBezTo>
                  <a:cubicBezTo>
                    <a:pt x="1363" y="272"/>
                    <a:pt x="1365" y="272"/>
                    <a:pt x="1365" y="272"/>
                  </a:cubicBezTo>
                  <a:cubicBezTo>
                    <a:pt x="1365" y="271"/>
                    <a:pt x="1361" y="254"/>
                    <a:pt x="1361" y="254"/>
                  </a:cubicBezTo>
                  <a:moveTo>
                    <a:pt x="1270" y="248"/>
                  </a:moveTo>
                  <a:cubicBezTo>
                    <a:pt x="1270" y="267"/>
                    <a:pt x="1264" y="273"/>
                    <a:pt x="1246" y="273"/>
                  </a:cubicBezTo>
                  <a:cubicBezTo>
                    <a:pt x="1246" y="273"/>
                    <a:pt x="1237" y="273"/>
                    <a:pt x="1237" y="273"/>
                  </a:cubicBezTo>
                  <a:cubicBezTo>
                    <a:pt x="1237" y="273"/>
                    <a:pt x="1237" y="273"/>
                    <a:pt x="1237" y="273"/>
                  </a:cubicBezTo>
                  <a:cubicBezTo>
                    <a:pt x="1238" y="273"/>
                    <a:pt x="1238" y="228"/>
                    <a:pt x="1238" y="224"/>
                  </a:cubicBezTo>
                  <a:cubicBezTo>
                    <a:pt x="1240" y="224"/>
                    <a:pt x="1246" y="224"/>
                    <a:pt x="1246" y="224"/>
                  </a:cubicBezTo>
                  <a:cubicBezTo>
                    <a:pt x="1264" y="224"/>
                    <a:pt x="1270" y="230"/>
                    <a:pt x="1270" y="248"/>
                  </a:cubicBezTo>
                  <a:close/>
                  <a:moveTo>
                    <a:pt x="1251" y="210"/>
                  </a:moveTo>
                  <a:cubicBezTo>
                    <a:pt x="1220" y="210"/>
                    <a:pt x="1220" y="210"/>
                    <a:pt x="1220" y="210"/>
                  </a:cubicBezTo>
                  <a:cubicBezTo>
                    <a:pt x="1219" y="211"/>
                    <a:pt x="1219" y="213"/>
                    <a:pt x="1219" y="213"/>
                  </a:cubicBezTo>
                  <a:cubicBezTo>
                    <a:pt x="1222" y="214"/>
                    <a:pt x="1223" y="215"/>
                    <a:pt x="1222" y="217"/>
                  </a:cubicBezTo>
                  <a:cubicBezTo>
                    <a:pt x="1222" y="217"/>
                    <a:pt x="1222" y="280"/>
                    <a:pt x="1222" y="280"/>
                  </a:cubicBezTo>
                  <a:cubicBezTo>
                    <a:pt x="1222" y="282"/>
                    <a:pt x="1222" y="283"/>
                    <a:pt x="1219" y="283"/>
                  </a:cubicBezTo>
                  <a:cubicBezTo>
                    <a:pt x="1219" y="286"/>
                    <a:pt x="1219" y="286"/>
                    <a:pt x="1219" y="286"/>
                  </a:cubicBezTo>
                  <a:cubicBezTo>
                    <a:pt x="1220" y="286"/>
                    <a:pt x="1248" y="287"/>
                    <a:pt x="1248" y="287"/>
                  </a:cubicBezTo>
                  <a:cubicBezTo>
                    <a:pt x="1260" y="287"/>
                    <a:pt x="1270" y="283"/>
                    <a:pt x="1276" y="277"/>
                  </a:cubicBezTo>
                  <a:cubicBezTo>
                    <a:pt x="1283" y="271"/>
                    <a:pt x="1286" y="261"/>
                    <a:pt x="1286" y="249"/>
                  </a:cubicBezTo>
                  <a:cubicBezTo>
                    <a:pt x="1286" y="225"/>
                    <a:pt x="1273" y="210"/>
                    <a:pt x="1251" y="210"/>
                  </a:cubicBezTo>
                  <a:moveTo>
                    <a:pt x="1194" y="207"/>
                  </a:moveTo>
                  <a:cubicBezTo>
                    <a:pt x="1197" y="209"/>
                    <a:pt x="1197" y="210"/>
                    <a:pt x="1197" y="211"/>
                  </a:cubicBezTo>
                  <a:cubicBezTo>
                    <a:pt x="1186" y="252"/>
                    <a:pt x="1186" y="252"/>
                    <a:pt x="1186" y="252"/>
                  </a:cubicBezTo>
                  <a:cubicBezTo>
                    <a:pt x="1184" y="262"/>
                    <a:pt x="1177" y="266"/>
                    <a:pt x="1168" y="263"/>
                  </a:cubicBezTo>
                  <a:cubicBezTo>
                    <a:pt x="1163" y="262"/>
                    <a:pt x="1160" y="260"/>
                    <a:pt x="1158" y="257"/>
                  </a:cubicBezTo>
                  <a:cubicBezTo>
                    <a:pt x="1156" y="254"/>
                    <a:pt x="1156" y="250"/>
                    <a:pt x="1157" y="245"/>
                  </a:cubicBezTo>
                  <a:cubicBezTo>
                    <a:pt x="1167" y="204"/>
                    <a:pt x="1167" y="204"/>
                    <a:pt x="1167" y="204"/>
                  </a:cubicBezTo>
                  <a:cubicBezTo>
                    <a:pt x="1168" y="202"/>
                    <a:pt x="1168" y="202"/>
                    <a:pt x="1171" y="202"/>
                  </a:cubicBezTo>
                  <a:cubicBezTo>
                    <a:pt x="1171" y="201"/>
                    <a:pt x="1172" y="199"/>
                    <a:pt x="1172" y="199"/>
                  </a:cubicBezTo>
                  <a:cubicBezTo>
                    <a:pt x="1171" y="199"/>
                    <a:pt x="1150" y="193"/>
                    <a:pt x="1150" y="193"/>
                  </a:cubicBezTo>
                  <a:cubicBezTo>
                    <a:pt x="1149" y="193"/>
                    <a:pt x="1149" y="193"/>
                    <a:pt x="1149" y="193"/>
                  </a:cubicBezTo>
                  <a:cubicBezTo>
                    <a:pt x="1149" y="194"/>
                    <a:pt x="1149" y="194"/>
                    <a:pt x="1149" y="194"/>
                  </a:cubicBezTo>
                  <a:cubicBezTo>
                    <a:pt x="1149" y="196"/>
                    <a:pt x="1149" y="196"/>
                    <a:pt x="1149" y="196"/>
                  </a:cubicBezTo>
                  <a:cubicBezTo>
                    <a:pt x="1152" y="198"/>
                    <a:pt x="1152" y="199"/>
                    <a:pt x="1152" y="200"/>
                  </a:cubicBezTo>
                  <a:cubicBezTo>
                    <a:pt x="1142" y="241"/>
                    <a:pt x="1142" y="241"/>
                    <a:pt x="1142" y="241"/>
                  </a:cubicBezTo>
                  <a:cubicBezTo>
                    <a:pt x="1137" y="260"/>
                    <a:pt x="1145" y="272"/>
                    <a:pt x="1164" y="276"/>
                  </a:cubicBezTo>
                  <a:cubicBezTo>
                    <a:pt x="1174" y="279"/>
                    <a:pt x="1182" y="278"/>
                    <a:pt x="1189" y="274"/>
                  </a:cubicBezTo>
                  <a:cubicBezTo>
                    <a:pt x="1194" y="271"/>
                    <a:pt x="1198" y="265"/>
                    <a:pt x="1201" y="256"/>
                  </a:cubicBezTo>
                  <a:cubicBezTo>
                    <a:pt x="1211" y="215"/>
                    <a:pt x="1211" y="215"/>
                    <a:pt x="1211" y="215"/>
                  </a:cubicBezTo>
                  <a:cubicBezTo>
                    <a:pt x="1211" y="213"/>
                    <a:pt x="1212" y="213"/>
                    <a:pt x="1214" y="213"/>
                  </a:cubicBezTo>
                  <a:cubicBezTo>
                    <a:pt x="1215" y="212"/>
                    <a:pt x="1216" y="210"/>
                    <a:pt x="1216" y="210"/>
                  </a:cubicBezTo>
                  <a:cubicBezTo>
                    <a:pt x="1215" y="209"/>
                    <a:pt x="1196" y="205"/>
                    <a:pt x="1196" y="205"/>
                  </a:cubicBezTo>
                  <a:cubicBezTo>
                    <a:pt x="1195" y="205"/>
                    <a:pt x="1194" y="207"/>
                    <a:pt x="1194" y="207"/>
                  </a:cubicBezTo>
                  <a:moveTo>
                    <a:pt x="1114" y="197"/>
                  </a:moveTo>
                  <a:cubicBezTo>
                    <a:pt x="1113" y="202"/>
                    <a:pt x="1110" y="225"/>
                    <a:pt x="1110" y="225"/>
                  </a:cubicBezTo>
                  <a:cubicBezTo>
                    <a:pt x="1109" y="225"/>
                    <a:pt x="1109" y="225"/>
                    <a:pt x="1109" y="225"/>
                  </a:cubicBezTo>
                  <a:cubicBezTo>
                    <a:pt x="1108" y="224"/>
                    <a:pt x="1097" y="219"/>
                    <a:pt x="1095" y="217"/>
                  </a:cubicBezTo>
                  <a:cubicBezTo>
                    <a:pt x="1096" y="216"/>
                    <a:pt x="1112" y="198"/>
                    <a:pt x="1115" y="196"/>
                  </a:cubicBezTo>
                  <a:lnTo>
                    <a:pt x="1114" y="197"/>
                  </a:lnTo>
                  <a:close/>
                  <a:moveTo>
                    <a:pt x="1110" y="177"/>
                  </a:moveTo>
                  <a:cubicBezTo>
                    <a:pt x="1112" y="179"/>
                    <a:pt x="1112" y="180"/>
                    <a:pt x="1112" y="180"/>
                  </a:cubicBezTo>
                  <a:cubicBezTo>
                    <a:pt x="1109" y="183"/>
                    <a:pt x="1109" y="183"/>
                    <a:pt x="1109" y="183"/>
                  </a:cubicBezTo>
                  <a:cubicBezTo>
                    <a:pt x="1109" y="184"/>
                    <a:pt x="1064" y="230"/>
                    <a:pt x="1064" y="230"/>
                  </a:cubicBezTo>
                  <a:cubicBezTo>
                    <a:pt x="1063" y="231"/>
                    <a:pt x="1062" y="232"/>
                    <a:pt x="1061" y="231"/>
                  </a:cubicBezTo>
                  <a:cubicBezTo>
                    <a:pt x="1060" y="232"/>
                    <a:pt x="1059" y="234"/>
                    <a:pt x="1059" y="234"/>
                  </a:cubicBezTo>
                  <a:cubicBezTo>
                    <a:pt x="1059" y="235"/>
                    <a:pt x="1076" y="243"/>
                    <a:pt x="1076" y="243"/>
                  </a:cubicBezTo>
                  <a:cubicBezTo>
                    <a:pt x="1077" y="243"/>
                    <a:pt x="1077" y="243"/>
                    <a:pt x="1077" y="243"/>
                  </a:cubicBezTo>
                  <a:cubicBezTo>
                    <a:pt x="1078" y="240"/>
                    <a:pt x="1078" y="240"/>
                    <a:pt x="1078" y="240"/>
                  </a:cubicBezTo>
                  <a:cubicBezTo>
                    <a:pt x="1077" y="239"/>
                    <a:pt x="1076" y="238"/>
                    <a:pt x="1076" y="238"/>
                  </a:cubicBezTo>
                  <a:cubicBezTo>
                    <a:pt x="1076" y="237"/>
                    <a:pt x="1076" y="237"/>
                    <a:pt x="1076" y="237"/>
                  </a:cubicBezTo>
                  <a:cubicBezTo>
                    <a:pt x="1078" y="235"/>
                    <a:pt x="1078" y="235"/>
                    <a:pt x="1078" y="235"/>
                  </a:cubicBezTo>
                  <a:cubicBezTo>
                    <a:pt x="1078" y="235"/>
                    <a:pt x="1086" y="226"/>
                    <a:pt x="1087" y="226"/>
                  </a:cubicBezTo>
                  <a:cubicBezTo>
                    <a:pt x="1087" y="226"/>
                    <a:pt x="1109" y="237"/>
                    <a:pt x="1109" y="237"/>
                  </a:cubicBezTo>
                  <a:cubicBezTo>
                    <a:pt x="1108" y="237"/>
                    <a:pt x="1107" y="250"/>
                    <a:pt x="1107" y="250"/>
                  </a:cubicBezTo>
                  <a:cubicBezTo>
                    <a:pt x="1107" y="250"/>
                    <a:pt x="1107" y="252"/>
                    <a:pt x="1107" y="252"/>
                  </a:cubicBezTo>
                  <a:cubicBezTo>
                    <a:pt x="1106" y="252"/>
                    <a:pt x="1106" y="253"/>
                    <a:pt x="1104" y="252"/>
                  </a:cubicBezTo>
                  <a:cubicBezTo>
                    <a:pt x="1104" y="252"/>
                    <a:pt x="1103" y="254"/>
                    <a:pt x="1103" y="254"/>
                  </a:cubicBezTo>
                  <a:cubicBezTo>
                    <a:pt x="1103" y="255"/>
                    <a:pt x="1121" y="263"/>
                    <a:pt x="1121" y="263"/>
                  </a:cubicBezTo>
                  <a:cubicBezTo>
                    <a:pt x="1122" y="263"/>
                    <a:pt x="1122" y="261"/>
                    <a:pt x="1122" y="261"/>
                  </a:cubicBezTo>
                  <a:cubicBezTo>
                    <a:pt x="1121" y="260"/>
                    <a:pt x="1121" y="259"/>
                    <a:pt x="1121" y="257"/>
                  </a:cubicBezTo>
                  <a:cubicBezTo>
                    <a:pt x="1128" y="194"/>
                    <a:pt x="1128" y="194"/>
                    <a:pt x="1128" y="194"/>
                  </a:cubicBezTo>
                  <a:cubicBezTo>
                    <a:pt x="1129" y="189"/>
                    <a:pt x="1129" y="189"/>
                    <a:pt x="1129" y="189"/>
                  </a:cubicBezTo>
                  <a:cubicBezTo>
                    <a:pt x="1129" y="188"/>
                    <a:pt x="1130" y="187"/>
                    <a:pt x="1132" y="188"/>
                  </a:cubicBezTo>
                  <a:cubicBezTo>
                    <a:pt x="1133" y="188"/>
                    <a:pt x="1133" y="186"/>
                    <a:pt x="1133" y="186"/>
                  </a:cubicBezTo>
                  <a:cubicBezTo>
                    <a:pt x="1133" y="185"/>
                    <a:pt x="1112" y="175"/>
                    <a:pt x="1112" y="175"/>
                  </a:cubicBezTo>
                  <a:cubicBezTo>
                    <a:pt x="1111" y="175"/>
                    <a:pt x="1110" y="177"/>
                    <a:pt x="1110" y="177"/>
                  </a:cubicBezTo>
                  <a:moveTo>
                    <a:pt x="1058" y="213"/>
                  </a:moveTo>
                  <a:cubicBezTo>
                    <a:pt x="1056" y="215"/>
                    <a:pt x="1055" y="215"/>
                    <a:pt x="1053" y="213"/>
                  </a:cubicBezTo>
                  <a:cubicBezTo>
                    <a:pt x="1053" y="213"/>
                    <a:pt x="1026" y="196"/>
                    <a:pt x="1026" y="196"/>
                  </a:cubicBezTo>
                  <a:cubicBezTo>
                    <a:pt x="1027" y="196"/>
                    <a:pt x="1058" y="149"/>
                    <a:pt x="1058" y="149"/>
                  </a:cubicBezTo>
                  <a:cubicBezTo>
                    <a:pt x="1059" y="148"/>
                    <a:pt x="1060" y="147"/>
                    <a:pt x="1063" y="149"/>
                  </a:cubicBezTo>
                  <a:cubicBezTo>
                    <a:pt x="1064" y="149"/>
                    <a:pt x="1065" y="147"/>
                    <a:pt x="1065" y="147"/>
                  </a:cubicBezTo>
                  <a:cubicBezTo>
                    <a:pt x="1065" y="146"/>
                    <a:pt x="1045" y="133"/>
                    <a:pt x="1045" y="133"/>
                  </a:cubicBezTo>
                  <a:cubicBezTo>
                    <a:pt x="1044" y="133"/>
                    <a:pt x="1043" y="135"/>
                    <a:pt x="1043" y="135"/>
                  </a:cubicBezTo>
                  <a:cubicBezTo>
                    <a:pt x="1046" y="138"/>
                    <a:pt x="1046" y="139"/>
                    <a:pt x="1045" y="141"/>
                  </a:cubicBezTo>
                  <a:cubicBezTo>
                    <a:pt x="1010" y="194"/>
                    <a:pt x="1010" y="194"/>
                    <a:pt x="1010" y="194"/>
                  </a:cubicBezTo>
                  <a:cubicBezTo>
                    <a:pt x="1009" y="195"/>
                    <a:pt x="1008" y="196"/>
                    <a:pt x="1006" y="194"/>
                  </a:cubicBezTo>
                  <a:cubicBezTo>
                    <a:pt x="1005" y="194"/>
                    <a:pt x="1004" y="196"/>
                    <a:pt x="1004" y="196"/>
                  </a:cubicBezTo>
                  <a:cubicBezTo>
                    <a:pt x="1004" y="197"/>
                    <a:pt x="1045" y="224"/>
                    <a:pt x="1045" y="224"/>
                  </a:cubicBezTo>
                  <a:cubicBezTo>
                    <a:pt x="1048" y="226"/>
                    <a:pt x="1048" y="227"/>
                    <a:pt x="1048" y="228"/>
                  </a:cubicBezTo>
                  <a:cubicBezTo>
                    <a:pt x="1048" y="229"/>
                    <a:pt x="1049" y="230"/>
                    <a:pt x="1049" y="230"/>
                  </a:cubicBezTo>
                  <a:cubicBezTo>
                    <a:pt x="1051" y="230"/>
                    <a:pt x="1060" y="215"/>
                    <a:pt x="1060" y="215"/>
                  </a:cubicBezTo>
                  <a:cubicBezTo>
                    <a:pt x="1060" y="214"/>
                    <a:pt x="1058" y="213"/>
                    <a:pt x="1058" y="213"/>
                  </a:cubicBezTo>
                  <a:moveTo>
                    <a:pt x="969" y="167"/>
                  </a:moveTo>
                  <a:cubicBezTo>
                    <a:pt x="1004" y="112"/>
                    <a:pt x="1004" y="112"/>
                    <a:pt x="1004" y="112"/>
                  </a:cubicBezTo>
                  <a:cubicBezTo>
                    <a:pt x="1005" y="111"/>
                    <a:pt x="1005" y="110"/>
                    <a:pt x="1007" y="111"/>
                  </a:cubicBezTo>
                  <a:cubicBezTo>
                    <a:pt x="1008" y="111"/>
                    <a:pt x="1009" y="109"/>
                    <a:pt x="1009" y="109"/>
                  </a:cubicBezTo>
                  <a:cubicBezTo>
                    <a:pt x="1009" y="108"/>
                    <a:pt x="988" y="95"/>
                    <a:pt x="988" y="95"/>
                  </a:cubicBezTo>
                  <a:cubicBezTo>
                    <a:pt x="987" y="95"/>
                    <a:pt x="986" y="97"/>
                    <a:pt x="986" y="97"/>
                  </a:cubicBezTo>
                  <a:cubicBezTo>
                    <a:pt x="986" y="98"/>
                    <a:pt x="987" y="99"/>
                    <a:pt x="987" y="99"/>
                  </a:cubicBezTo>
                  <a:cubicBezTo>
                    <a:pt x="987" y="100"/>
                    <a:pt x="987" y="100"/>
                    <a:pt x="986" y="100"/>
                  </a:cubicBezTo>
                  <a:cubicBezTo>
                    <a:pt x="986" y="101"/>
                    <a:pt x="978" y="106"/>
                    <a:pt x="970" y="112"/>
                  </a:cubicBezTo>
                  <a:cubicBezTo>
                    <a:pt x="970" y="112"/>
                    <a:pt x="953" y="124"/>
                    <a:pt x="950" y="126"/>
                  </a:cubicBezTo>
                  <a:cubicBezTo>
                    <a:pt x="950" y="126"/>
                    <a:pt x="950" y="125"/>
                    <a:pt x="951" y="125"/>
                  </a:cubicBezTo>
                  <a:cubicBezTo>
                    <a:pt x="952" y="121"/>
                    <a:pt x="954" y="108"/>
                    <a:pt x="954" y="108"/>
                  </a:cubicBezTo>
                  <a:cubicBezTo>
                    <a:pt x="956" y="98"/>
                    <a:pt x="958" y="84"/>
                    <a:pt x="959" y="83"/>
                  </a:cubicBezTo>
                  <a:cubicBezTo>
                    <a:pt x="959" y="82"/>
                    <a:pt x="959" y="82"/>
                    <a:pt x="961" y="82"/>
                  </a:cubicBezTo>
                  <a:cubicBezTo>
                    <a:pt x="962" y="82"/>
                    <a:pt x="963" y="80"/>
                    <a:pt x="963" y="80"/>
                  </a:cubicBezTo>
                  <a:cubicBezTo>
                    <a:pt x="963" y="79"/>
                    <a:pt x="941" y="66"/>
                    <a:pt x="941" y="66"/>
                  </a:cubicBezTo>
                  <a:cubicBezTo>
                    <a:pt x="940" y="66"/>
                    <a:pt x="939" y="68"/>
                    <a:pt x="939" y="68"/>
                  </a:cubicBezTo>
                  <a:cubicBezTo>
                    <a:pt x="941" y="70"/>
                    <a:pt x="941" y="71"/>
                    <a:pt x="940" y="72"/>
                  </a:cubicBezTo>
                  <a:cubicBezTo>
                    <a:pt x="906" y="127"/>
                    <a:pt x="906" y="127"/>
                    <a:pt x="906" y="127"/>
                  </a:cubicBezTo>
                  <a:cubicBezTo>
                    <a:pt x="905" y="128"/>
                    <a:pt x="904" y="128"/>
                    <a:pt x="903" y="128"/>
                  </a:cubicBezTo>
                  <a:cubicBezTo>
                    <a:pt x="902" y="128"/>
                    <a:pt x="901" y="130"/>
                    <a:pt x="901" y="130"/>
                  </a:cubicBezTo>
                  <a:cubicBezTo>
                    <a:pt x="901" y="131"/>
                    <a:pt x="917" y="141"/>
                    <a:pt x="917" y="141"/>
                  </a:cubicBezTo>
                  <a:cubicBezTo>
                    <a:pt x="918" y="141"/>
                    <a:pt x="918" y="141"/>
                    <a:pt x="918" y="141"/>
                  </a:cubicBezTo>
                  <a:cubicBezTo>
                    <a:pt x="919" y="139"/>
                    <a:pt x="919" y="139"/>
                    <a:pt x="919" y="139"/>
                  </a:cubicBezTo>
                  <a:cubicBezTo>
                    <a:pt x="918" y="138"/>
                    <a:pt x="918" y="137"/>
                    <a:pt x="918" y="136"/>
                  </a:cubicBezTo>
                  <a:cubicBezTo>
                    <a:pt x="918" y="136"/>
                    <a:pt x="918" y="135"/>
                    <a:pt x="918" y="135"/>
                  </a:cubicBezTo>
                  <a:cubicBezTo>
                    <a:pt x="918" y="135"/>
                    <a:pt x="942" y="97"/>
                    <a:pt x="945" y="92"/>
                  </a:cubicBezTo>
                  <a:cubicBezTo>
                    <a:pt x="945" y="92"/>
                    <a:pt x="945" y="93"/>
                    <a:pt x="945" y="93"/>
                  </a:cubicBezTo>
                  <a:cubicBezTo>
                    <a:pt x="942" y="101"/>
                    <a:pt x="936" y="129"/>
                    <a:pt x="936" y="129"/>
                  </a:cubicBezTo>
                  <a:cubicBezTo>
                    <a:pt x="933" y="150"/>
                    <a:pt x="933" y="150"/>
                    <a:pt x="933" y="150"/>
                  </a:cubicBezTo>
                  <a:cubicBezTo>
                    <a:pt x="933" y="151"/>
                    <a:pt x="935" y="152"/>
                    <a:pt x="935" y="152"/>
                  </a:cubicBezTo>
                  <a:cubicBezTo>
                    <a:pt x="936" y="152"/>
                    <a:pt x="955" y="139"/>
                    <a:pt x="955" y="139"/>
                  </a:cubicBezTo>
                  <a:cubicBezTo>
                    <a:pt x="955" y="139"/>
                    <a:pt x="980" y="119"/>
                    <a:pt x="985" y="116"/>
                  </a:cubicBezTo>
                  <a:cubicBezTo>
                    <a:pt x="984" y="118"/>
                    <a:pt x="984" y="118"/>
                    <a:pt x="984" y="118"/>
                  </a:cubicBezTo>
                  <a:cubicBezTo>
                    <a:pt x="977" y="127"/>
                    <a:pt x="957" y="159"/>
                    <a:pt x="957" y="159"/>
                  </a:cubicBezTo>
                  <a:cubicBezTo>
                    <a:pt x="956" y="160"/>
                    <a:pt x="956" y="161"/>
                    <a:pt x="954" y="160"/>
                  </a:cubicBezTo>
                  <a:cubicBezTo>
                    <a:pt x="953" y="160"/>
                    <a:pt x="952" y="161"/>
                    <a:pt x="952" y="161"/>
                  </a:cubicBezTo>
                  <a:cubicBezTo>
                    <a:pt x="952" y="163"/>
                    <a:pt x="969" y="173"/>
                    <a:pt x="969" y="173"/>
                  </a:cubicBezTo>
                  <a:cubicBezTo>
                    <a:pt x="970" y="173"/>
                    <a:pt x="971" y="171"/>
                    <a:pt x="971" y="171"/>
                  </a:cubicBezTo>
                  <a:cubicBezTo>
                    <a:pt x="969" y="169"/>
                    <a:pt x="969" y="168"/>
                    <a:pt x="969" y="167"/>
                  </a:cubicBezTo>
                  <a:moveTo>
                    <a:pt x="890" y="64"/>
                  </a:moveTo>
                  <a:cubicBezTo>
                    <a:pt x="889" y="69"/>
                    <a:pt x="887" y="92"/>
                    <a:pt x="887" y="93"/>
                  </a:cubicBezTo>
                  <a:cubicBezTo>
                    <a:pt x="886" y="93"/>
                    <a:pt x="886" y="93"/>
                    <a:pt x="886" y="93"/>
                  </a:cubicBezTo>
                  <a:cubicBezTo>
                    <a:pt x="884" y="91"/>
                    <a:pt x="874" y="86"/>
                    <a:pt x="871" y="85"/>
                  </a:cubicBezTo>
                  <a:cubicBezTo>
                    <a:pt x="873" y="84"/>
                    <a:pt x="888" y="65"/>
                    <a:pt x="890" y="63"/>
                  </a:cubicBezTo>
                  <a:lnTo>
                    <a:pt x="890" y="64"/>
                  </a:lnTo>
                  <a:close/>
                  <a:moveTo>
                    <a:pt x="899" y="124"/>
                  </a:moveTo>
                  <a:cubicBezTo>
                    <a:pt x="904" y="59"/>
                    <a:pt x="904" y="59"/>
                    <a:pt x="904" y="59"/>
                  </a:cubicBezTo>
                  <a:cubicBezTo>
                    <a:pt x="904" y="55"/>
                    <a:pt x="904" y="55"/>
                    <a:pt x="904" y="55"/>
                  </a:cubicBezTo>
                  <a:cubicBezTo>
                    <a:pt x="905" y="55"/>
                    <a:pt x="905" y="54"/>
                    <a:pt x="907" y="55"/>
                  </a:cubicBezTo>
                  <a:cubicBezTo>
                    <a:pt x="908" y="54"/>
                    <a:pt x="909" y="52"/>
                    <a:pt x="909" y="52"/>
                  </a:cubicBezTo>
                  <a:cubicBezTo>
                    <a:pt x="908" y="51"/>
                    <a:pt x="887" y="42"/>
                    <a:pt x="887" y="42"/>
                  </a:cubicBezTo>
                  <a:cubicBezTo>
                    <a:pt x="886" y="43"/>
                    <a:pt x="885" y="44"/>
                    <a:pt x="885" y="44"/>
                  </a:cubicBezTo>
                  <a:cubicBezTo>
                    <a:pt x="887" y="46"/>
                    <a:pt x="887" y="47"/>
                    <a:pt x="887" y="47"/>
                  </a:cubicBezTo>
                  <a:cubicBezTo>
                    <a:pt x="887" y="47"/>
                    <a:pt x="887" y="47"/>
                    <a:pt x="887" y="47"/>
                  </a:cubicBezTo>
                  <a:cubicBezTo>
                    <a:pt x="884" y="51"/>
                    <a:pt x="884" y="51"/>
                    <a:pt x="884" y="51"/>
                  </a:cubicBezTo>
                  <a:cubicBezTo>
                    <a:pt x="884" y="51"/>
                    <a:pt x="841" y="99"/>
                    <a:pt x="841" y="99"/>
                  </a:cubicBezTo>
                  <a:cubicBezTo>
                    <a:pt x="840" y="100"/>
                    <a:pt x="839" y="101"/>
                    <a:pt x="838" y="101"/>
                  </a:cubicBezTo>
                  <a:cubicBezTo>
                    <a:pt x="837" y="101"/>
                    <a:pt x="836" y="103"/>
                    <a:pt x="836" y="103"/>
                  </a:cubicBezTo>
                  <a:cubicBezTo>
                    <a:pt x="837" y="104"/>
                    <a:pt x="854" y="111"/>
                    <a:pt x="854" y="111"/>
                  </a:cubicBezTo>
                  <a:cubicBezTo>
                    <a:pt x="855" y="112"/>
                    <a:pt x="855" y="112"/>
                    <a:pt x="855" y="112"/>
                  </a:cubicBezTo>
                  <a:cubicBezTo>
                    <a:pt x="856" y="109"/>
                    <a:pt x="856" y="109"/>
                    <a:pt x="856" y="109"/>
                  </a:cubicBezTo>
                  <a:cubicBezTo>
                    <a:pt x="854" y="108"/>
                    <a:pt x="854" y="107"/>
                    <a:pt x="854" y="106"/>
                  </a:cubicBezTo>
                  <a:cubicBezTo>
                    <a:pt x="854" y="106"/>
                    <a:pt x="854" y="105"/>
                    <a:pt x="854" y="105"/>
                  </a:cubicBezTo>
                  <a:cubicBezTo>
                    <a:pt x="855" y="103"/>
                    <a:pt x="855" y="103"/>
                    <a:pt x="855" y="103"/>
                  </a:cubicBezTo>
                  <a:cubicBezTo>
                    <a:pt x="855" y="103"/>
                    <a:pt x="864" y="94"/>
                    <a:pt x="864" y="94"/>
                  </a:cubicBezTo>
                  <a:cubicBezTo>
                    <a:pt x="864" y="95"/>
                    <a:pt x="886" y="104"/>
                    <a:pt x="886" y="104"/>
                  </a:cubicBezTo>
                  <a:cubicBezTo>
                    <a:pt x="886" y="104"/>
                    <a:pt x="885" y="117"/>
                    <a:pt x="885" y="117"/>
                  </a:cubicBezTo>
                  <a:cubicBezTo>
                    <a:pt x="885" y="117"/>
                    <a:pt x="885" y="120"/>
                    <a:pt x="885" y="120"/>
                  </a:cubicBezTo>
                  <a:cubicBezTo>
                    <a:pt x="884" y="120"/>
                    <a:pt x="884" y="120"/>
                    <a:pt x="882" y="120"/>
                  </a:cubicBezTo>
                  <a:cubicBezTo>
                    <a:pt x="882" y="120"/>
                    <a:pt x="881" y="122"/>
                    <a:pt x="881" y="122"/>
                  </a:cubicBezTo>
                  <a:cubicBezTo>
                    <a:pt x="881" y="123"/>
                    <a:pt x="899" y="130"/>
                    <a:pt x="899" y="130"/>
                  </a:cubicBezTo>
                  <a:cubicBezTo>
                    <a:pt x="900" y="130"/>
                    <a:pt x="901" y="128"/>
                    <a:pt x="901" y="128"/>
                  </a:cubicBezTo>
                  <a:cubicBezTo>
                    <a:pt x="900" y="127"/>
                    <a:pt x="899" y="126"/>
                    <a:pt x="899" y="124"/>
                  </a:cubicBezTo>
                  <a:moveTo>
                    <a:pt x="840" y="97"/>
                  </a:moveTo>
                  <a:cubicBezTo>
                    <a:pt x="841" y="97"/>
                    <a:pt x="842" y="96"/>
                    <a:pt x="842" y="96"/>
                  </a:cubicBezTo>
                  <a:cubicBezTo>
                    <a:pt x="843" y="95"/>
                    <a:pt x="835" y="77"/>
                    <a:pt x="835" y="77"/>
                  </a:cubicBezTo>
                  <a:cubicBezTo>
                    <a:pt x="834" y="77"/>
                    <a:pt x="833" y="77"/>
                    <a:pt x="833" y="77"/>
                  </a:cubicBezTo>
                  <a:cubicBezTo>
                    <a:pt x="832" y="78"/>
                    <a:pt x="832" y="80"/>
                    <a:pt x="832" y="80"/>
                  </a:cubicBezTo>
                  <a:cubicBezTo>
                    <a:pt x="832" y="80"/>
                    <a:pt x="828" y="84"/>
                    <a:pt x="828" y="84"/>
                  </a:cubicBezTo>
                  <a:cubicBezTo>
                    <a:pt x="825" y="86"/>
                    <a:pt x="820" y="86"/>
                    <a:pt x="815" y="85"/>
                  </a:cubicBezTo>
                  <a:cubicBezTo>
                    <a:pt x="804" y="82"/>
                    <a:pt x="798" y="70"/>
                    <a:pt x="802" y="56"/>
                  </a:cubicBezTo>
                  <a:cubicBezTo>
                    <a:pt x="805" y="46"/>
                    <a:pt x="809" y="40"/>
                    <a:pt x="814" y="37"/>
                  </a:cubicBezTo>
                  <a:cubicBezTo>
                    <a:pt x="818" y="35"/>
                    <a:pt x="823" y="34"/>
                    <a:pt x="829" y="36"/>
                  </a:cubicBezTo>
                  <a:cubicBezTo>
                    <a:pt x="834" y="37"/>
                    <a:pt x="837" y="40"/>
                    <a:pt x="839" y="43"/>
                  </a:cubicBezTo>
                  <a:cubicBezTo>
                    <a:pt x="840" y="49"/>
                    <a:pt x="840" y="49"/>
                    <a:pt x="840" y="49"/>
                  </a:cubicBezTo>
                  <a:cubicBezTo>
                    <a:pt x="840" y="50"/>
                    <a:pt x="840" y="50"/>
                    <a:pt x="840" y="50"/>
                  </a:cubicBezTo>
                  <a:cubicBezTo>
                    <a:pt x="841" y="51"/>
                    <a:pt x="841" y="51"/>
                    <a:pt x="841" y="51"/>
                  </a:cubicBezTo>
                  <a:cubicBezTo>
                    <a:pt x="842" y="51"/>
                    <a:pt x="855" y="37"/>
                    <a:pt x="855" y="37"/>
                  </a:cubicBezTo>
                  <a:cubicBezTo>
                    <a:pt x="857" y="36"/>
                    <a:pt x="857" y="36"/>
                    <a:pt x="857" y="36"/>
                  </a:cubicBezTo>
                  <a:cubicBezTo>
                    <a:pt x="854" y="35"/>
                    <a:pt x="854" y="35"/>
                    <a:pt x="854" y="35"/>
                  </a:cubicBezTo>
                  <a:cubicBezTo>
                    <a:pt x="851" y="36"/>
                    <a:pt x="851" y="36"/>
                    <a:pt x="851" y="36"/>
                  </a:cubicBezTo>
                  <a:cubicBezTo>
                    <a:pt x="849" y="33"/>
                    <a:pt x="849" y="33"/>
                    <a:pt x="849" y="33"/>
                  </a:cubicBezTo>
                  <a:cubicBezTo>
                    <a:pt x="846" y="31"/>
                    <a:pt x="846" y="31"/>
                    <a:pt x="846" y="31"/>
                  </a:cubicBezTo>
                  <a:cubicBezTo>
                    <a:pt x="843" y="27"/>
                    <a:pt x="838" y="25"/>
                    <a:pt x="833" y="23"/>
                  </a:cubicBezTo>
                  <a:cubicBezTo>
                    <a:pt x="823" y="20"/>
                    <a:pt x="813" y="21"/>
                    <a:pt x="805" y="26"/>
                  </a:cubicBezTo>
                  <a:cubicBezTo>
                    <a:pt x="796" y="31"/>
                    <a:pt x="790" y="40"/>
                    <a:pt x="787" y="52"/>
                  </a:cubicBezTo>
                  <a:cubicBezTo>
                    <a:pt x="781" y="73"/>
                    <a:pt x="791" y="92"/>
                    <a:pt x="811" y="98"/>
                  </a:cubicBezTo>
                  <a:cubicBezTo>
                    <a:pt x="823" y="101"/>
                    <a:pt x="830" y="98"/>
                    <a:pt x="835" y="96"/>
                  </a:cubicBezTo>
                  <a:cubicBezTo>
                    <a:pt x="838" y="95"/>
                    <a:pt x="838" y="95"/>
                    <a:pt x="838" y="95"/>
                  </a:cubicBezTo>
                  <a:cubicBezTo>
                    <a:pt x="839" y="95"/>
                    <a:pt x="839" y="96"/>
                    <a:pt x="840" y="97"/>
                  </a:cubicBezTo>
                  <a:moveTo>
                    <a:pt x="769" y="33"/>
                  </a:moveTo>
                  <a:cubicBezTo>
                    <a:pt x="770" y="33"/>
                    <a:pt x="782" y="17"/>
                    <a:pt x="782" y="17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2" y="16"/>
                    <a:pt x="782" y="16"/>
                    <a:pt x="782" y="16"/>
                  </a:cubicBezTo>
                  <a:cubicBezTo>
                    <a:pt x="780" y="15"/>
                    <a:pt x="780" y="15"/>
                    <a:pt x="780" y="15"/>
                  </a:cubicBezTo>
                  <a:cubicBezTo>
                    <a:pt x="779" y="16"/>
                    <a:pt x="778" y="16"/>
                    <a:pt x="777" y="16"/>
                  </a:cubicBezTo>
                  <a:cubicBezTo>
                    <a:pt x="774" y="14"/>
                    <a:pt x="774" y="14"/>
                    <a:pt x="774" y="14"/>
                  </a:cubicBezTo>
                  <a:cubicBezTo>
                    <a:pt x="770" y="12"/>
                    <a:pt x="770" y="12"/>
                    <a:pt x="770" y="12"/>
                  </a:cubicBezTo>
                  <a:cubicBezTo>
                    <a:pt x="766" y="9"/>
                    <a:pt x="760" y="8"/>
                    <a:pt x="754" y="7"/>
                  </a:cubicBezTo>
                  <a:cubicBezTo>
                    <a:pt x="733" y="4"/>
                    <a:pt x="725" y="15"/>
                    <a:pt x="723" y="25"/>
                  </a:cubicBezTo>
                  <a:cubicBezTo>
                    <a:pt x="721" y="41"/>
                    <a:pt x="736" y="46"/>
                    <a:pt x="748" y="51"/>
                  </a:cubicBezTo>
                  <a:cubicBezTo>
                    <a:pt x="757" y="54"/>
                    <a:pt x="764" y="57"/>
                    <a:pt x="764" y="63"/>
                  </a:cubicBezTo>
                  <a:cubicBezTo>
                    <a:pt x="760" y="69"/>
                    <a:pt x="760" y="69"/>
                    <a:pt x="760" y="69"/>
                  </a:cubicBezTo>
                  <a:cubicBezTo>
                    <a:pt x="757" y="71"/>
                    <a:pt x="752" y="72"/>
                    <a:pt x="746" y="71"/>
                  </a:cubicBezTo>
                  <a:cubicBezTo>
                    <a:pt x="740" y="70"/>
                    <a:pt x="731" y="67"/>
                    <a:pt x="729" y="63"/>
                  </a:cubicBezTo>
                  <a:cubicBezTo>
                    <a:pt x="728" y="60"/>
                    <a:pt x="728" y="60"/>
                    <a:pt x="728" y="60"/>
                  </a:cubicBezTo>
                  <a:cubicBezTo>
                    <a:pt x="728" y="58"/>
                    <a:pt x="728" y="58"/>
                    <a:pt x="728" y="58"/>
                  </a:cubicBezTo>
                  <a:cubicBezTo>
                    <a:pt x="726" y="57"/>
                    <a:pt x="726" y="57"/>
                    <a:pt x="726" y="57"/>
                  </a:cubicBezTo>
                  <a:cubicBezTo>
                    <a:pt x="725" y="58"/>
                    <a:pt x="714" y="74"/>
                    <a:pt x="714" y="74"/>
                  </a:cubicBezTo>
                  <a:cubicBezTo>
                    <a:pt x="714" y="75"/>
                    <a:pt x="714" y="75"/>
                    <a:pt x="714" y="75"/>
                  </a:cubicBezTo>
                  <a:cubicBezTo>
                    <a:pt x="716" y="76"/>
                    <a:pt x="716" y="76"/>
                    <a:pt x="716" y="76"/>
                  </a:cubicBezTo>
                  <a:cubicBezTo>
                    <a:pt x="717" y="76"/>
                    <a:pt x="719" y="74"/>
                    <a:pt x="719" y="74"/>
                  </a:cubicBezTo>
                  <a:cubicBezTo>
                    <a:pt x="719" y="74"/>
                    <a:pt x="723" y="76"/>
                    <a:pt x="723" y="76"/>
                  </a:cubicBezTo>
                  <a:cubicBezTo>
                    <a:pt x="727" y="79"/>
                    <a:pt x="727" y="79"/>
                    <a:pt x="727" y="79"/>
                  </a:cubicBezTo>
                  <a:cubicBezTo>
                    <a:pt x="727" y="79"/>
                    <a:pt x="743" y="84"/>
                    <a:pt x="743" y="84"/>
                  </a:cubicBezTo>
                  <a:cubicBezTo>
                    <a:pt x="757" y="86"/>
                    <a:pt x="766" y="82"/>
                    <a:pt x="771" y="79"/>
                  </a:cubicBezTo>
                  <a:cubicBezTo>
                    <a:pt x="775" y="75"/>
                    <a:pt x="778" y="70"/>
                    <a:pt x="779" y="64"/>
                  </a:cubicBezTo>
                  <a:cubicBezTo>
                    <a:pt x="782" y="47"/>
                    <a:pt x="766" y="41"/>
                    <a:pt x="754" y="37"/>
                  </a:cubicBezTo>
                  <a:cubicBezTo>
                    <a:pt x="746" y="34"/>
                    <a:pt x="738" y="31"/>
                    <a:pt x="739" y="25"/>
                  </a:cubicBezTo>
                  <a:cubicBezTo>
                    <a:pt x="742" y="20"/>
                    <a:pt x="742" y="20"/>
                    <a:pt x="742" y="20"/>
                  </a:cubicBezTo>
                  <a:cubicBezTo>
                    <a:pt x="744" y="19"/>
                    <a:pt x="747" y="18"/>
                    <a:pt x="751" y="19"/>
                  </a:cubicBezTo>
                  <a:cubicBezTo>
                    <a:pt x="761" y="20"/>
                    <a:pt x="765" y="24"/>
                    <a:pt x="766" y="26"/>
                  </a:cubicBezTo>
                  <a:cubicBezTo>
                    <a:pt x="767" y="29"/>
                    <a:pt x="767" y="29"/>
                    <a:pt x="767" y="29"/>
                  </a:cubicBezTo>
                  <a:cubicBezTo>
                    <a:pt x="767" y="30"/>
                    <a:pt x="766" y="31"/>
                    <a:pt x="766" y="31"/>
                  </a:cubicBezTo>
                  <a:cubicBezTo>
                    <a:pt x="767" y="32"/>
                    <a:pt x="769" y="33"/>
                    <a:pt x="769" y="33"/>
                  </a:cubicBezTo>
                  <a:moveTo>
                    <a:pt x="703" y="66"/>
                  </a:moveTo>
                  <a:cubicBezTo>
                    <a:pt x="671" y="66"/>
                    <a:pt x="671" y="66"/>
                    <a:pt x="671" y="66"/>
                  </a:cubicBezTo>
                  <a:cubicBezTo>
                    <a:pt x="671" y="66"/>
                    <a:pt x="671" y="48"/>
                    <a:pt x="671" y="47"/>
                  </a:cubicBezTo>
                  <a:cubicBezTo>
                    <a:pt x="689" y="47"/>
                    <a:pt x="689" y="47"/>
                    <a:pt x="689" y="47"/>
                  </a:cubicBezTo>
                  <a:cubicBezTo>
                    <a:pt x="692" y="47"/>
                    <a:pt x="693" y="47"/>
                    <a:pt x="693" y="48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7" y="31"/>
                    <a:pt x="697" y="31"/>
                    <a:pt x="697" y="31"/>
                  </a:cubicBezTo>
                  <a:cubicBezTo>
                    <a:pt x="694" y="31"/>
                    <a:pt x="694" y="31"/>
                    <a:pt x="694" y="31"/>
                  </a:cubicBezTo>
                  <a:cubicBezTo>
                    <a:pt x="693" y="33"/>
                    <a:pt x="692" y="33"/>
                    <a:pt x="689" y="33"/>
                  </a:cubicBezTo>
                  <a:cubicBezTo>
                    <a:pt x="671" y="33"/>
                    <a:pt x="671" y="33"/>
                    <a:pt x="671" y="33"/>
                  </a:cubicBezTo>
                  <a:cubicBezTo>
                    <a:pt x="671" y="15"/>
                    <a:pt x="671" y="15"/>
                    <a:pt x="671" y="15"/>
                  </a:cubicBezTo>
                  <a:cubicBezTo>
                    <a:pt x="701" y="16"/>
                    <a:pt x="701" y="16"/>
                    <a:pt x="701" y="16"/>
                  </a:cubicBezTo>
                  <a:cubicBezTo>
                    <a:pt x="705" y="16"/>
                    <a:pt x="705" y="17"/>
                    <a:pt x="706" y="18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9" y="1"/>
                    <a:pt x="709" y="1"/>
                    <a:pt x="709" y="1"/>
                  </a:cubicBezTo>
                  <a:cubicBezTo>
                    <a:pt x="706" y="0"/>
                    <a:pt x="706" y="0"/>
                    <a:pt x="706" y="0"/>
                  </a:cubicBezTo>
                  <a:cubicBezTo>
                    <a:pt x="705" y="2"/>
                    <a:pt x="705" y="3"/>
                    <a:pt x="701" y="3"/>
                  </a:cubicBezTo>
                  <a:cubicBezTo>
                    <a:pt x="652" y="3"/>
                    <a:pt x="652" y="3"/>
                    <a:pt x="652" y="3"/>
                  </a:cubicBezTo>
                  <a:cubicBezTo>
                    <a:pt x="651" y="5"/>
                    <a:pt x="651" y="5"/>
                    <a:pt x="651" y="5"/>
                  </a:cubicBezTo>
                  <a:cubicBezTo>
                    <a:pt x="656" y="7"/>
                    <a:pt x="656" y="7"/>
                    <a:pt x="656" y="9"/>
                  </a:cubicBezTo>
                  <a:cubicBezTo>
                    <a:pt x="656" y="73"/>
                    <a:pt x="656" y="73"/>
                    <a:pt x="656" y="73"/>
                  </a:cubicBezTo>
                  <a:cubicBezTo>
                    <a:pt x="656" y="75"/>
                    <a:pt x="656" y="75"/>
                    <a:pt x="652" y="76"/>
                  </a:cubicBezTo>
                  <a:cubicBezTo>
                    <a:pt x="651" y="78"/>
                    <a:pt x="651" y="78"/>
                    <a:pt x="651" y="78"/>
                  </a:cubicBezTo>
                  <a:cubicBezTo>
                    <a:pt x="703" y="79"/>
                    <a:pt x="703" y="79"/>
                    <a:pt x="703" y="79"/>
                  </a:cubicBezTo>
                  <a:cubicBezTo>
                    <a:pt x="707" y="79"/>
                    <a:pt x="707" y="80"/>
                    <a:pt x="708" y="81"/>
                  </a:cubicBezTo>
                  <a:cubicBezTo>
                    <a:pt x="710" y="82"/>
                    <a:pt x="710" y="82"/>
                    <a:pt x="710" y="82"/>
                  </a:cubicBezTo>
                  <a:cubicBezTo>
                    <a:pt x="711" y="64"/>
                    <a:pt x="711" y="64"/>
                    <a:pt x="711" y="64"/>
                  </a:cubicBezTo>
                  <a:cubicBezTo>
                    <a:pt x="708" y="63"/>
                    <a:pt x="708" y="63"/>
                    <a:pt x="708" y="63"/>
                  </a:cubicBezTo>
                  <a:cubicBezTo>
                    <a:pt x="707" y="65"/>
                    <a:pt x="707" y="66"/>
                    <a:pt x="703" y="66"/>
                  </a:cubicBezTo>
                  <a:moveTo>
                    <a:pt x="619" y="35"/>
                  </a:moveTo>
                  <a:cubicBezTo>
                    <a:pt x="617" y="38"/>
                    <a:pt x="614" y="39"/>
                    <a:pt x="610" y="40"/>
                  </a:cubicBezTo>
                  <a:cubicBezTo>
                    <a:pt x="610" y="40"/>
                    <a:pt x="594" y="42"/>
                    <a:pt x="594" y="42"/>
                  </a:cubicBezTo>
                  <a:cubicBezTo>
                    <a:pt x="594" y="42"/>
                    <a:pt x="594" y="42"/>
                    <a:pt x="594" y="41"/>
                  </a:cubicBezTo>
                  <a:cubicBezTo>
                    <a:pt x="594" y="38"/>
                    <a:pt x="592" y="26"/>
                    <a:pt x="592" y="24"/>
                  </a:cubicBezTo>
                  <a:cubicBezTo>
                    <a:pt x="593" y="23"/>
                    <a:pt x="607" y="21"/>
                    <a:pt x="607" y="21"/>
                  </a:cubicBezTo>
                  <a:cubicBezTo>
                    <a:pt x="615" y="20"/>
                    <a:pt x="619" y="23"/>
                    <a:pt x="620" y="29"/>
                  </a:cubicBezTo>
                  <a:lnTo>
                    <a:pt x="619" y="35"/>
                  </a:lnTo>
                  <a:close/>
                  <a:moveTo>
                    <a:pt x="638" y="71"/>
                  </a:moveTo>
                  <a:cubicBezTo>
                    <a:pt x="637" y="68"/>
                    <a:pt x="637" y="68"/>
                    <a:pt x="637" y="68"/>
                  </a:cubicBezTo>
                  <a:cubicBezTo>
                    <a:pt x="637" y="68"/>
                    <a:pt x="623" y="49"/>
                    <a:pt x="623" y="48"/>
                  </a:cubicBezTo>
                  <a:cubicBezTo>
                    <a:pt x="623" y="48"/>
                    <a:pt x="623" y="48"/>
                    <a:pt x="623" y="48"/>
                  </a:cubicBezTo>
                  <a:cubicBezTo>
                    <a:pt x="633" y="45"/>
                    <a:pt x="637" y="37"/>
                    <a:pt x="636" y="25"/>
                  </a:cubicBezTo>
                  <a:cubicBezTo>
                    <a:pt x="634" y="12"/>
                    <a:pt x="623" y="6"/>
                    <a:pt x="607" y="8"/>
                  </a:cubicBezTo>
                  <a:cubicBezTo>
                    <a:pt x="572" y="13"/>
                    <a:pt x="572" y="13"/>
                    <a:pt x="572" y="13"/>
                  </a:cubicBezTo>
                  <a:cubicBezTo>
                    <a:pt x="571" y="14"/>
                    <a:pt x="572" y="16"/>
                    <a:pt x="572" y="16"/>
                  </a:cubicBezTo>
                  <a:cubicBezTo>
                    <a:pt x="575" y="16"/>
                    <a:pt x="575" y="17"/>
                    <a:pt x="575" y="19"/>
                  </a:cubicBezTo>
                  <a:cubicBezTo>
                    <a:pt x="584" y="82"/>
                    <a:pt x="584" y="82"/>
                    <a:pt x="584" y="82"/>
                  </a:cubicBezTo>
                  <a:cubicBezTo>
                    <a:pt x="584" y="84"/>
                    <a:pt x="584" y="84"/>
                    <a:pt x="582" y="85"/>
                  </a:cubicBezTo>
                  <a:cubicBezTo>
                    <a:pt x="582" y="86"/>
                    <a:pt x="582" y="88"/>
                    <a:pt x="582" y="88"/>
                  </a:cubicBezTo>
                  <a:cubicBezTo>
                    <a:pt x="583" y="88"/>
                    <a:pt x="603" y="85"/>
                    <a:pt x="603" y="85"/>
                  </a:cubicBezTo>
                  <a:cubicBezTo>
                    <a:pt x="604" y="85"/>
                    <a:pt x="604" y="85"/>
                    <a:pt x="604" y="85"/>
                  </a:cubicBezTo>
                  <a:cubicBezTo>
                    <a:pt x="604" y="83"/>
                    <a:pt x="604" y="83"/>
                    <a:pt x="604" y="83"/>
                  </a:cubicBezTo>
                  <a:cubicBezTo>
                    <a:pt x="601" y="82"/>
                    <a:pt x="600" y="81"/>
                    <a:pt x="600" y="79"/>
                  </a:cubicBezTo>
                  <a:cubicBezTo>
                    <a:pt x="600" y="79"/>
                    <a:pt x="596" y="55"/>
                    <a:pt x="596" y="54"/>
                  </a:cubicBezTo>
                  <a:cubicBezTo>
                    <a:pt x="597" y="55"/>
                    <a:pt x="608" y="53"/>
                    <a:pt x="608" y="53"/>
                  </a:cubicBezTo>
                  <a:cubicBezTo>
                    <a:pt x="608" y="54"/>
                    <a:pt x="623" y="74"/>
                    <a:pt x="623" y="74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8"/>
                    <a:pt x="625" y="78"/>
                  </a:cubicBezTo>
                  <a:cubicBezTo>
                    <a:pt x="625" y="78"/>
                    <a:pt x="625" y="79"/>
                    <a:pt x="623" y="79"/>
                  </a:cubicBezTo>
                  <a:cubicBezTo>
                    <a:pt x="623" y="80"/>
                    <a:pt x="622" y="80"/>
                    <a:pt x="622" y="81"/>
                  </a:cubicBezTo>
                  <a:cubicBezTo>
                    <a:pt x="622" y="82"/>
                    <a:pt x="623" y="82"/>
                    <a:pt x="623" y="82"/>
                  </a:cubicBezTo>
                  <a:cubicBezTo>
                    <a:pt x="623" y="83"/>
                    <a:pt x="644" y="80"/>
                    <a:pt x="644" y="80"/>
                  </a:cubicBezTo>
                  <a:cubicBezTo>
                    <a:pt x="645" y="79"/>
                    <a:pt x="645" y="77"/>
                    <a:pt x="645" y="77"/>
                  </a:cubicBezTo>
                  <a:cubicBezTo>
                    <a:pt x="642" y="76"/>
                    <a:pt x="641" y="75"/>
                    <a:pt x="638" y="71"/>
                  </a:cubicBezTo>
                  <a:moveTo>
                    <a:pt x="561" y="67"/>
                  </a:moveTo>
                  <a:cubicBezTo>
                    <a:pt x="560" y="67"/>
                    <a:pt x="559" y="68"/>
                    <a:pt x="559" y="68"/>
                  </a:cubicBezTo>
                  <a:cubicBezTo>
                    <a:pt x="558" y="70"/>
                    <a:pt x="560" y="72"/>
                    <a:pt x="560" y="72"/>
                  </a:cubicBezTo>
                  <a:cubicBezTo>
                    <a:pt x="560" y="72"/>
                    <a:pt x="559" y="77"/>
                    <a:pt x="559" y="77"/>
                  </a:cubicBezTo>
                  <a:cubicBezTo>
                    <a:pt x="557" y="80"/>
                    <a:pt x="553" y="84"/>
                    <a:pt x="549" y="85"/>
                  </a:cubicBezTo>
                  <a:cubicBezTo>
                    <a:pt x="544" y="86"/>
                    <a:pt x="538" y="86"/>
                    <a:pt x="534" y="84"/>
                  </a:cubicBezTo>
                  <a:cubicBezTo>
                    <a:pt x="528" y="81"/>
                    <a:pt x="524" y="75"/>
                    <a:pt x="522" y="67"/>
                  </a:cubicBezTo>
                  <a:cubicBezTo>
                    <a:pt x="519" y="58"/>
                    <a:pt x="519" y="50"/>
                    <a:pt x="522" y="45"/>
                  </a:cubicBezTo>
                  <a:cubicBezTo>
                    <a:pt x="524" y="41"/>
                    <a:pt x="528" y="38"/>
                    <a:pt x="534" y="36"/>
                  </a:cubicBezTo>
                  <a:cubicBezTo>
                    <a:pt x="541" y="34"/>
                    <a:pt x="548" y="36"/>
                    <a:pt x="550" y="40"/>
                  </a:cubicBezTo>
                  <a:cubicBezTo>
                    <a:pt x="550" y="41"/>
                    <a:pt x="550" y="41"/>
                    <a:pt x="550" y="41"/>
                  </a:cubicBezTo>
                  <a:cubicBezTo>
                    <a:pt x="551" y="42"/>
                    <a:pt x="551" y="42"/>
                    <a:pt x="551" y="42"/>
                  </a:cubicBezTo>
                  <a:cubicBezTo>
                    <a:pt x="552" y="42"/>
                    <a:pt x="552" y="42"/>
                    <a:pt x="552" y="42"/>
                  </a:cubicBezTo>
                  <a:cubicBezTo>
                    <a:pt x="553" y="42"/>
                    <a:pt x="557" y="23"/>
                    <a:pt x="557" y="23"/>
                  </a:cubicBezTo>
                  <a:cubicBezTo>
                    <a:pt x="557" y="21"/>
                    <a:pt x="557" y="21"/>
                    <a:pt x="557" y="21"/>
                  </a:cubicBezTo>
                  <a:cubicBezTo>
                    <a:pt x="555" y="22"/>
                    <a:pt x="555" y="22"/>
                    <a:pt x="555" y="22"/>
                  </a:cubicBezTo>
                  <a:cubicBezTo>
                    <a:pt x="552" y="24"/>
                    <a:pt x="552" y="24"/>
                    <a:pt x="552" y="24"/>
                  </a:cubicBezTo>
                  <a:cubicBezTo>
                    <a:pt x="552" y="24"/>
                    <a:pt x="549" y="23"/>
                    <a:pt x="549" y="23"/>
                  </a:cubicBezTo>
                  <a:cubicBezTo>
                    <a:pt x="545" y="22"/>
                    <a:pt x="545" y="22"/>
                    <a:pt x="545" y="22"/>
                  </a:cubicBezTo>
                  <a:cubicBezTo>
                    <a:pt x="540" y="21"/>
                    <a:pt x="535" y="21"/>
                    <a:pt x="530" y="23"/>
                  </a:cubicBezTo>
                  <a:cubicBezTo>
                    <a:pt x="513" y="28"/>
                    <a:pt x="499" y="45"/>
                    <a:pt x="507" y="72"/>
                  </a:cubicBezTo>
                  <a:cubicBezTo>
                    <a:pt x="513" y="93"/>
                    <a:pt x="532" y="104"/>
                    <a:pt x="551" y="98"/>
                  </a:cubicBezTo>
                  <a:cubicBezTo>
                    <a:pt x="564" y="94"/>
                    <a:pt x="568" y="88"/>
                    <a:pt x="571" y="84"/>
                  </a:cubicBezTo>
                  <a:cubicBezTo>
                    <a:pt x="573" y="81"/>
                    <a:pt x="573" y="81"/>
                    <a:pt x="573" y="81"/>
                  </a:cubicBezTo>
                  <a:cubicBezTo>
                    <a:pt x="574" y="81"/>
                    <a:pt x="574" y="81"/>
                    <a:pt x="575" y="82"/>
                  </a:cubicBezTo>
                  <a:cubicBezTo>
                    <a:pt x="576" y="81"/>
                    <a:pt x="577" y="80"/>
                    <a:pt x="577" y="80"/>
                  </a:cubicBezTo>
                  <a:cubicBezTo>
                    <a:pt x="577" y="79"/>
                    <a:pt x="561" y="67"/>
                    <a:pt x="561" y="67"/>
                  </a:cubicBezTo>
                  <a:moveTo>
                    <a:pt x="381" y="131"/>
                  </a:moveTo>
                  <a:cubicBezTo>
                    <a:pt x="381" y="131"/>
                    <a:pt x="367" y="139"/>
                    <a:pt x="367" y="140"/>
                  </a:cubicBezTo>
                  <a:cubicBezTo>
                    <a:pt x="367" y="140"/>
                    <a:pt x="367" y="140"/>
                    <a:pt x="367" y="140"/>
                  </a:cubicBezTo>
                  <a:cubicBezTo>
                    <a:pt x="367" y="138"/>
                    <a:pt x="359" y="125"/>
                    <a:pt x="357" y="124"/>
                  </a:cubicBezTo>
                  <a:cubicBezTo>
                    <a:pt x="359" y="123"/>
                    <a:pt x="371" y="115"/>
                    <a:pt x="371" y="115"/>
                  </a:cubicBezTo>
                  <a:cubicBezTo>
                    <a:pt x="377" y="111"/>
                    <a:pt x="382" y="111"/>
                    <a:pt x="385" y="117"/>
                  </a:cubicBezTo>
                  <a:cubicBezTo>
                    <a:pt x="385" y="117"/>
                    <a:pt x="387" y="123"/>
                    <a:pt x="387" y="123"/>
                  </a:cubicBezTo>
                  <a:cubicBezTo>
                    <a:pt x="386" y="126"/>
                    <a:pt x="384" y="128"/>
                    <a:pt x="381" y="131"/>
                  </a:cubicBezTo>
                  <a:moveTo>
                    <a:pt x="419" y="147"/>
                  </a:moveTo>
                  <a:cubicBezTo>
                    <a:pt x="417" y="146"/>
                    <a:pt x="417" y="146"/>
                    <a:pt x="417" y="146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396" y="133"/>
                    <a:pt x="396" y="133"/>
                    <a:pt x="396" y="133"/>
                  </a:cubicBezTo>
                  <a:cubicBezTo>
                    <a:pt x="403" y="126"/>
                    <a:pt x="404" y="117"/>
                    <a:pt x="398" y="107"/>
                  </a:cubicBezTo>
                  <a:cubicBezTo>
                    <a:pt x="391" y="96"/>
                    <a:pt x="378" y="94"/>
                    <a:pt x="365" y="103"/>
                  </a:cubicBezTo>
                  <a:cubicBezTo>
                    <a:pt x="335" y="122"/>
                    <a:pt x="335" y="122"/>
                    <a:pt x="335" y="122"/>
                  </a:cubicBezTo>
                  <a:cubicBezTo>
                    <a:pt x="334" y="123"/>
                    <a:pt x="336" y="125"/>
                    <a:pt x="336" y="125"/>
                  </a:cubicBezTo>
                  <a:cubicBezTo>
                    <a:pt x="339" y="124"/>
                    <a:pt x="339" y="125"/>
                    <a:pt x="340" y="126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76" y="181"/>
                    <a:pt x="376" y="182"/>
                    <a:pt x="374" y="183"/>
                  </a:cubicBezTo>
                  <a:cubicBezTo>
                    <a:pt x="374" y="184"/>
                    <a:pt x="375" y="186"/>
                    <a:pt x="375" y="186"/>
                  </a:cubicBezTo>
                  <a:cubicBezTo>
                    <a:pt x="376" y="186"/>
                    <a:pt x="394" y="175"/>
                    <a:pt x="394" y="175"/>
                  </a:cubicBezTo>
                  <a:cubicBezTo>
                    <a:pt x="395" y="175"/>
                    <a:pt x="395" y="175"/>
                    <a:pt x="395" y="175"/>
                  </a:cubicBezTo>
                  <a:cubicBezTo>
                    <a:pt x="393" y="172"/>
                    <a:pt x="393" y="172"/>
                    <a:pt x="393" y="172"/>
                  </a:cubicBezTo>
                  <a:cubicBezTo>
                    <a:pt x="390" y="173"/>
                    <a:pt x="389" y="173"/>
                    <a:pt x="388" y="171"/>
                  </a:cubicBezTo>
                  <a:cubicBezTo>
                    <a:pt x="388" y="171"/>
                    <a:pt x="375" y="150"/>
                    <a:pt x="374" y="150"/>
                  </a:cubicBezTo>
                  <a:cubicBezTo>
                    <a:pt x="375" y="150"/>
                    <a:pt x="385" y="144"/>
                    <a:pt x="385" y="144"/>
                  </a:cubicBezTo>
                  <a:cubicBezTo>
                    <a:pt x="385" y="144"/>
                    <a:pt x="407" y="157"/>
                    <a:pt x="407" y="157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59"/>
                    <a:pt x="410" y="159"/>
                    <a:pt x="410" y="159"/>
                  </a:cubicBezTo>
                  <a:cubicBezTo>
                    <a:pt x="410" y="160"/>
                    <a:pt x="410" y="160"/>
                    <a:pt x="409" y="161"/>
                  </a:cubicBezTo>
                  <a:cubicBezTo>
                    <a:pt x="409" y="161"/>
                    <a:pt x="409" y="161"/>
                    <a:pt x="409" y="161"/>
                  </a:cubicBezTo>
                  <a:cubicBezTo>
                    <a:pt x="409" y="162"/>
                    <a:pt x="410" y="164"/>
                    <a:pt x="410" y="164"/>
                  </a:cubicBezTo>
                  <a:cubicBezTo>
                    <a:pt x="411" y="164"/>
                    <a:pt x="429" y="153"/>
                    <a:pt x="429" y="153"/>
                  </a:cubicBezTo>
                  <a:cubicBezTo>
                    <a:pt x="429" y="152"/>
                    <a:pt x="428" y="150"/>
                    <a:pt x="428" y="150"/>
                  </a:cubicBezTo>
                  <a:cubicBezTo>
                    <a:pt x="425" y="150"/>
                    <a:pt x="424" y="150"/>
                    <a:pt x="419" y="147"/>
                  </a:cubicBezTo>
                  <a:moveTo>
                    <a:pt x="355" y="181"/>
                  </a:moveTo>
                  <a:cubicBezTo>
                    <a:pt x="355" y="182"/>
                    <a:pt x="355" y="182"/>
                    <a:pt x="355" y="182"/>
                  </a:cubicBezTo>
                  <a:cubicBezTo>
                    <a:pt x="355" y="184"/>
                    <a:pt x="355" y="184"/>
                    <a:pt x="352" y="186"/>
                  </a:cubicBezTo>
                  <a:cubicBezTo>
                    <a:pt x="352" y="186"/>
                    <a:pt x="325" y="204"/>
                    <a:pt x="325" y="204"/>
                  </a:cubicBezTo>
                  <a:cubicBezTo>
                    <a:pt x="325" y="204"/>
                    <a:pt x="325" y="204"/>
                    <a:pt x="325" y="204"/>
                  </a:cubicBezTo>
                  <a:cubicBezTo>
                    <a:pt x="325" y="202"/>
                    <a:pt x="317" y="189"/>
                    <a:pt x="315" y="187"/>
                  </a:cubicBezTo>
                  <a:cubicBezTo>
                    <a:pt x="317" y="187"/>
                    <a:pt x="330" y="178"/>
                    <a:pt x="330" y="178"/>
                  </a:cubicBezTo>
                  <a:cubicBezTo>
                    <a:pt x="333" y="176"/>
                    <a:pt x="333" y="176"/>
                    <a:pt x="334" y="177"/>
                  </a:cubicBezTo>
                  <a:cubicBezTo>
                    <a:pt x="335" y="177"/>
                    <a:pt x="337" y="176"/>
                    <a:pt x="337" y="176"/>
                  </a:cubicBezTo>
                  <a:cubicBezTo>
                    <a:pt x="337" y="175"/>
                    <a:pt x="328" y="161"/>
                    <a:pt x="328" y="161"/>
                  </a:cubicBezTo>
                  <a:cubicBezTo>
                    <a:pt x="327" y="161"/>
                    <a:pt x="325" y="162"/>
                    <a:pt x="325" y="162"/>
                  </a:cubicBezTo>
                  <a:cubicBezTo>
                    <a:pt x="325" y="162"/>
                    <a:pt x="325" y="163"/>
                    <a:pt x="325" y="163"/>
                  </a:cubicBezTo>
                  <a:cubicBezTo>
                    <a:pt x="325" y="164"/>
                    <a:pt x="325" y="165"/>
                    <a:pt x="323" y="166"/>
                  </a:cubicBezTo>
                  <a:cubicBezTo>
                    <a:pt x="323" y="166"/>
                    <a:pt x="307" y="176"/>
                    <a:pt x="307" y="176"/>
                  </a:cubicBezTo>
                  <a:cubicBezTo>
                    <a:pt x="307" y="176"/>
                    <a:pt x="307" y="176"/>
                    <a:pt x="307" y="176"/>
                  </a:cubicBezTo>
                  <a:cubicBezTo>
                    <a:pt x="307" y="175"/>
                    <a:pt x="298" y="161"/>
                    <a:pt x="298" y="161"/>
                  </a:cubicBezTo>
                  <a:cubicBezTo>
                    <a:pt x="299" y="162"/>
                    <a:pt x="324" y="145"/>
                    <a:pt x="324" y="145"/>
                  </a:cubicBezTo>
                  <a:cubicBezTo>
                    <a:pt x="327" y="144"/>
                    <a:pt x="327" y="144"/>
                    <a:pt x="328" y="145"/>
                  </a:cubicBezTo>
                  <a:cubicBezTo>
                    <a:pt x="329" y="145"/>
                    <a:pt x="331" y="144"/>
                    <a:pt x="331" y="144"/>
                  </a:cubicBezTo>
                  <a:cubicBezTo>
                    <a:pt x="331" y="143"/>
                    <a:pt x="322" y="128"/>
                    <a:pt x="322" y="128"/>
                  </a:cubicBezTo>
                  <a:cubicBezTo>
                    <a:pt x="321" y="128"/>
                    <a:pt x="319" y="129"/>
                    <a:pt x="319" y="129"/>
                  </a:cubicBezTo>
                  <a:cubicBezTo>
                    <a:pt x="320" y="132"/>
                    <a:pt x="320" y="132"/>
                    <a:pt x="317" y="134"/>
                  </a:cubicBezTo>
                  <a:cubicBezTo>
                    <a:pt x="275" y="161"/>
                    <a:pt x="275" y="161"/>
                    <a:pt x="275" y="161"/>
                  </a:cubicBezTo>
                  <a:cubicBezTo>
                    <a:pt x="275" y="162"/>
                    <a:pt x="276" y="164"/>
                    <a:pt x="276" y="164"/>
                  </a:cubicBezTo>
                  <a:cubicBezTo>
                    <a:pt x="280" y="162"/>
                    <a:pt x="281" y="163"/>
                    <a:pt x="282" y="164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7" y="219"/>
                    <a:pt x="317" y="220"/>
                    <a:pt x="315" y="222"/>
                  </a:cubicBezTo>
                  <a:cubicBezTo>
                    <a:pt x="314" y="223"/>
                    <a:pt x="315" y="225"/>
                    <a:pt x="315" y="225"/>
                  </a:cubicBezTo>
                  <a:cubicBezTo>
                    <a:pt x="317" y="225"/>
                    <a:pt x="360" y="197"/>
                    <a:pt x="360" y="197"/>
                  </a:cubicBezTo>
                  <a:cubicBezTo>
                    <a:pt x="363" y="195"/>
                    <a:pt x="363" y="196"/>
                    <a:pt x="364" y="197"/>
                  </a:cubicBezTo>
                  <a:cubicBezTo>
                    <a:pt x="365" y="197"/>
                    <a:pt x="367" y="196"/>
                    <a:pt x="367" y="196"/>
                  </a:cubicBezTo>
                  <a:cubicBezTo>
                    <a:pt x="367" y="195"/>
                    <a:pt x="358" y="180"/>
                    <a:pt x="358" y="180"/>
                  </a:cubicBezTo>
                  <a:cubicBezTo>
                    <a:pt x="357" y="180"/>
                    <a:pt x="355" y="181"/>
                    <a:pt x="355" y="181"/>
                  </a:cubicBezTo>
                  <a:moveTo>
                    <a:pt x="277" y="240"/>
                  </a:moveTo>
                  <a:cubicBezTo>
                    <a:pt x="277" y="240"/>
                    <a:pt x="253" y="188"/>
                    <a:pt x="253" y="188"/>
                  </a:cubicBezTo>
                  <a:cubicBezTo>
                    <a:pt x="253" y="188"/>
                    <a:pt x="268" y="182"/>
                    <a:pt x="268" y="182"/>
                  </a:cubicBezTo>
                  <a:cubicBezTo>
                    <a:pt x="271" y="180"/>
                    <a:pt x="272" y="180"/>
                    <a:pt x="273" y="182"/>
                  </a:cubicBezTo>
                  <a:cubicBezTo>
                    <a:pt x="274" y="183"/>
                    <a:pt x="276" y="182"/>
                    <a:pt x="276" y="182"/>
                  </a:cubicBezTo>
                  <a:cubicBezTo>
                    <a:pt x="276" y="181"/>
                    <a:pt x="269" y="165"/>
                    <a:pt x="269" y="165"/>
                  </a:cubicBezTo>
                  <a:cubicBezTo>
                    <a:pt x="268" y="164"/>
                    <a:pt x="266" y="165"/>
                    <a:pt x="266" y="165"/>
                  </a:cubicBezTo>
                  <a:cubicBezTo>
                    <a:pt x="266" y="168"/>
                    <a:pt x="265" y="168"/>
                    <a:pt x="262" y="169"/>
                  </a:cubicBezTo>
                  <a:cubicBezTo>
                    <a:pt x="218" y="189"/>
                    <a:pt x="218" y="189"/>
                    <a:pt x="218" y="189"/>
                  </a:cubicBezTo>
                  <a:cubicBezTo>
                    <a:pt x="215" y="191"/>
                    <a:pt x="215" y="191"/>
                    <a:pt x="214" y="189"/>
                  </a:cubicBezTo>
                  <a:cubicBezTo>
                    <a:pt x="213" y="189"/>
                    <a:pt x="211" y="190"/>
                    <a:pt x="211" y="190"/>
                  </a:cubicBezTo>
                  <a:cubicBezTo>
                    <a:pt x="211" y="191"/>
                    <a:pt x="218" y="207"/>
                    <a:pt x="218" y="207"/>
                  </a:cubicBezTo>
                  <a:cubicBezTo>
                    <a:pt x="219" y="208"/>
                    <a:pt x="221" y="207"/>
                    <a:pt x="221" y="207"/>
                  </a:cubicBezTo>
                  <a:cubicBezTo>
                    <a:pt x="221" y="206"/>
                    <a:pt x="221" y="206"/>
                    <a:pt x="221" y="206"/>
                  </a:cubicBezTo>
                  <a:cubicBezTo>
                    <a:pt x="221" y="203"/>
                    <a:pt x="222" y="203"/>
                    <a:pt x="224" y="202"/>
                  </a:cubicBezTo>
                  <a:cubicBezTo>
                    <a:pt x="224" y="202"/>
                    <a:pt x="239" y="195"/>
                    <a:pt x="240" y="195"/>
                  </a:cubicBezTo>
                  <a:cubicBezTo>
                    <a:pt x="240" y="195"/>
                    <a:pt x="240" y="195"/>
                    <a:pt x="240" y="195"/>
                  </a:cubicBezTo>
                  <a:cubicBezTo>
                    <a:pt x="240" y="196"/>
                    <a:pt x="262" y="246"/>
                    <a:pt x="262" y="246"/>
                  </a:cubicBezTo>
                  <a:cubicBezTo>
                    <a:pt x="263" y="247"/>
                    <a:pt x="263" y="248"/>
                    <a:pt x="263" y="248"/>
                  </a:cubicBezTo>
                  <a:cubicBezTo>
                    <a:pt x="263" y="249"/>
                    <a:pt x="262" y="249"/>
                    <a:pt x="261" y="250"/>
                  </a:cubicBezTo>
                  <a:cubicBezTo>
                    <a:pt x="261" y="250"/>
                    <a:pt x="261" y="250"/>
                    <a:pt x="261" y="250"/>
                  </a:cubicBezTo>
                  <a:cubicBezTo>
                    <a:pt x="261" y="251"/>
                    <a:pt x="262" y="253"/>
                    <a:pt x="262" y="253"/>
                  </a:cubicBezTo>
                  <a:cubicBezTo>
                    <a:pt x="263" y="253"/>
                    <a:pt x="282" y="245"/>
                    <a:pt x="282" y="245"/>
                  </a:cubicBezTo>
                  <a:cubicBezTo>
                    <a:pt x="282" y="244"/>
                    <a:pt x="282" y="244"/>
                    <a:pt x="282" y="244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78" y="242"/>
                    <a:pt x="277" y="242"/>
                    <a:pt x="277" y="240"/>
                  </a:cubicBezTo>
                  <a:moveTo>
                    <a:pt x="188" y="227"/>
                  </a:moveTo>
                  <a:cubicBezTo>
                    <a:pt x="179" y="227"/>
                    <a:pt x="171" y="227"/>
                    <a:pt x="170" y="222"/>
                  </a:cubicBezTo>
                  <a:cubicBezTo>
                    <a:pt x="169" y="217"/>
                    <a:pt x="172" y="213"/>
                    <a:pt x="178" y="212"/>
                  </a:cubicBezTo>
                  <a:cubicBezTo>
                    <a:pt x="189" y="209"/>
                    <a:pt x="196" y="213"/>
                    <a:pt x="197" y="216"/>
                  </a:cubicBezTo>
                  <a:cubicBezTo>
                    <a:pt x="197" y="217"/>
                    <a:pt x="197" y="217"/>
                    <a:pt x="197" y="217"/>
                  </a:cubicBezTo>
                  <a:cubicBezTo>
                    <a:pt x="198" y="219"/>
                    <a:pt x="200" y="219"/>
                    <a:pt x="200" y="219"/>
                  </a:cubicBezTo>
                  <a:cubicBezTo>
                    <a:pt x="201" y="218"/>
                    <a:pt x="207" y="199"/>
                    <a:pt x="207" y="199"/>
                  </a:cubicBezTo>
                  <a:cubicBezTo>
                    <a:pt x="208" y="196"/>
                    <a:pt x="208" y="196"/>
                    <a:pt x="208" y="196"/>
                  </a:cubicBezTo>
                  <a:cubicBezTo>
                    <a:pt x="205" y="198"/>
                    <a:pt x="205" y="198"/>
                    <a:pt x="205" y="198"/>
                  </a:cubicBezTo>
                  <a:cubicBezTo>
                    <a:pt x="202" y="200"/>
                    <a:pt x="202" y="200"/>
                    <a:pt x="202" y="200"/>
                  </a:cubicBezTo>
                  <a:cubicBezTo>
                    <a:pt x="199" y="199"/>
                    <a:pt x="199" y="199"/>
                    <a:pt x="199" y="199"/>
                  </a:cubicBezTo>
                  <a:cubicBezTo>
                    <a:pt x="195" y="199"/>
                    <a:pt x="195" y="199"/>
                    <a:pt x="195" y="199"/>
                  </a:cubicBezTo>
                  <a:cubicBezTo>
                    <a:pt x="189" y="198"/>
                    <a:pt x="183" y="198"/>
                    <a:pt x="177" y="199"/>
                  </a:cubicBezTo>
                  <a:cubicBezTo>
                    <a:pt x="157" y="204"/>
                    <a:pt x="152" y="217"/>
                    <a:pt x="155" y="227"/>
                  </a:cubicBezTo>
                  <a:cubicBezTo>
                    <a:pt x="158" y="242"/>
                    <a:pt x="173" y="242"/>
                    <a:pt x="186" y="243"/>
                  </a:cubicBezTo>
                  <a:cubicBezTo>
                    <a:pt x="196" y="243"/>
                    <a:pt x="204" y="243"/>
                    <a:pt x="205" y="249"/>
                  </a:cubicBezTo>
                  <a:cubicBezTo>
                    <a:pt x="205" y="249"/>
                    <a:pt x="204" y="256"/>
                    <a:pt x="204" y="256"/>
                  </a:cubicBezTo>
                  <a:cubicBezTo>
                    <a:pt x="202" y="259"/>
                    <a:pt x="198" y="261"/>
                    <a:pt x="191" y="262"/>
                  </a:cubicBezTo>
                  <a:cubicBezTo>
                    <a:pt x="185" y="264"/>
                    <a:pt x="176" y="263"/>
                    <a:pt x="172" y="261"/>
                  </a:cubicBezTo>
                  <a:cubicBezTo>
                    <a:pt x="171" y="259"/>
                    <a:pt x="171" y="259"/>
                    <a:pt x="171" y="259"/>
                  </a:cubicBezTo>
                  <a:cubicBezTo>
                    <a:pt x="170" y="257"/>
                    <a:pt x="170" y="257"/>
                    <a:pt x="170" y="257"/>
                  </a:cubicBezTo>
                  <a:cubicBezTo>
                    <a:pt x="168" y="256"/>
                    <a:pt x="168" y="256"/>
                    <a:pt x="168" y="256"/>
                  </a:cubicBezTo>
                  <a:cubicBezTo>
                    <a:pt x="167" y="257"/>
                    <a:pt x="162" y="276"/>
                    <a:pt x="162" y="276"/>
                  </a:cubicBezTo>
                  <a:cubicBezTo>
                    <a:pt x="162" y="276"/>
                    <a:pt x="163" y="276"/>
                    <a:pt x="163" y="276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5" y="277"/>
                    <a:pt x="165" y="277"/>
                    <a:pt x="165" y="277"/>
                  </a:cubicBezTo>
                  <a:cubicBezTo>
                    <a:pt x="165" y="276"/>
                    <a:pt x="165" y="276"/>
                    <a:pt x="165" y="276"/>
                  </a:cubicBezTo>
                  <a:cubicBezTo>
                    <a:pt x="165" y="276"/>
                    <a:pt x="166" y="276"/>
                    <a:pt x="166" y="276"/>
                  </a:cubicBezTo>
                  <a:cubicBezTo>
                    <a:pt x="166" y="275"/>
                    <a:pt x="166" y="275"/>
                    <a:pt x="167" y="275"/>
                  </a:cubicBezTo>
                  <a:cubicBezTo>
                    <a:pt x="167" y="275"/>
                    <a:pt x="171" y="275"/>
                    <a:pt x="171" y="275"/>
                  </a:cubicBezTo>
                  <a:cubicBezTo>
                    <a:pt x="176" y="276"/>
                    <a:pt x="176" y="276"/>
                    <a:pt x="176" y="276"/>
                  </a:cubicBezTo>
                  <a:cubicBezTo>
                    <a:pt x="193" y="276"/>
                    <a:pt x="193" y="276"/>
                    <a:pt x="193" y="276"/>
                  </a:cubicBezTo>
                  <a:cubicBezTo>
                    <a:pt x="215" y="271"/>
                    <a:pt x="223" y="256"/>
                    <a:pt x="220" y="245"/>
                  </a:cubicBezTo>
                  <a:cubicBezTo>
                    <a:pt x="217" y="228"/>
                    <a:pt x="201" y="228"/>
                    <a:pt x="188" y="227"/>
                  </a:cubicBezTo>
                  <a:moveTo>
                    <a:pt x="121" y="265"/>
                  </a:moveTo>
                  <a:cubicBezTo>
                    <a:pt x="117" y="268"/>
                    <a:pt x="113" y="270"/>
                    <a:pt x="108" y="270"/>
                  </a:cubicBezTo>
                  <a:cubicBezTo>
                    <a:pt x="96" y="269"/>
                    <a:pt x="89" y="260"/>
                    <a:pt x="90" y="243"/>
                  </a:cubicBezTo>
                  <a:cubicBezTo>
                    <a:pt x="90" y="234"/>
                    <a:pt x="92" y="227"/>
                    <a:pt x="97" y="223"/>
                  </a:cubicBezTo>
                  <a:cubicBezTo>
                    <a:pt x="100" y="220"/>
                    <a:pt x="104" y="218"/>
                    <a:pt x="109" y="219"/>
                  </a:cubicBezTo>
                  <a:cubicBezTo>
                    <a:pt x="115" y="219"/>
                    <a:pt x="119" y="220"/>
                    <a:pt x="122" y="224"/>
                  </a:cubicBezTo>
                  <a:cubicBezTo>
                    <a:pt x="126" y="228"/>
                    <a:pt x="128" y="235"/>
                    <a:pt x="128" y="245"/>
                  </a:cubicBezTo>
                  <a:cubicBezTo>
                    <a:pt x="128" y="254"/>
                    <a:pt x="125" y="261"/>
                    <a:pt x="121" y="265"/>
                  </a:cubicBezTo>
                  <a:moveTo>
                    <a:pt x="110" y="205"/>
                  </a:moveTo>
                  <a:cubicBezTo>
                    <a:pt x="100" y="205"/>
                    <a:pt x="92" y="208"/>
                    <a:pt x="86" y="214"/>
                  </a:cubicBezTo>
                  <a:cubicBezTo>
                    <a:pt x="78" y="220"/>
                    <a:pt x="74" y="231"/>
                    <a:pt x="74" y="243"/>
                  </a:cubicBezTo>
                  <a:cubicBezTo>
                    <a:pt x="73" y="266"/>
                    <a:pt x="87" y="282"/>
                    <a:pt x="107" y="283"/>
                  </a:cubicBezTo>
                  <a:cubicBezTo>
                    <a:pt x="117" y="283"/>
                    <a:pt x="125" y="280"/>
                    <a:pt x="132" y="274"/>
                  </a:cubicBezTo>
                  <a:cubicBezTo>
                    <a:pt x="139" y="268"/>
                    <a:pt x="143" y="257"/>
                    <a:pt x="144" y="245"/>
                  </a:cubicBezTo>
                  <a:cubicBezTo>
                    <a:pt x="144" y="233"/>
                    <a:pt x="140" y="222"/>
                    <a:pt x="134" y="215"/>
                  </a:cubicBezTo>
                  <a:cubicBezTo>
                    <a:pt x="128" y="209"/>
                    <a:pt x="119" y="205"/>
                    <a:pt x="110" y="205"/>
                  </a:cubicBezTo>
                  <a:moveTo>
                    <a:pt x="38" y="228"/>
                  </a:moveTo>
                  <a:cubicBezTo>
                    <a:pt x="38" y="228"/>
                    <a:pt x="25" y="227"/>
                    <a:pt x="25" y="227"/>
                  </a:cubicBezTo>
                  <a:cubicBezTo>
                    <a:pt x="26" y="226"/>
                    <a:pt x="28" y="211"/>
                    <a:pt x="28" y="208"/>
                  </a:cubicBezTo>
                  <a:cubicBezTo>
                    <a:pt x="30" y="209"/>
                    <a:pt x="41" y="210"/>
                    <a:pt x="41" y="210"/>
                  </a:cubicBezTo>
                  <a:cubicBezTo>
                    <a:pt x="47" y="211"/>
                    <a:pt x="50" y="213"/>
                    <a:pt x="52" y="215"/>
                  </a:cubicBezTo>
                  <a:cubicBezTo>
                    <a:pt x="53" y="221"/>
                    <a:pt x="53" y="221"/>
                    <a:pt x="53" y="221"/>
                  </a:cubicBezTo>
                  <a:cubicBezTo>
                    <a:pt x="52" y="228"/>
                    <a:pt x="48" y="230"/>
                    <a:pt x="38" y="228"/>
                  </a:cubicBezTo>
                  <a:moveTo>
                    <a:pt x="45" y="197"/>
                  </a:moveTo>
                  <a:cubicBezTo>
                    <a:pt x="12" y="192"/>
                    <a:pt x="12" y="192"/>
                    <a:pt x="12" y="192"/>
                  </a:cubicBezTo>
                  <a:cubicBezTo>
                    <a:pt x="11" y="193"/>
                    <a:pt x="11" y="195"/>
                    <a:pt x="11" y="195"/>
                  </a:cubicBezTo>
                  <a:cubicBezTo>
                    <a:pt x="14" y="197"/>
                    <a:pt x="14" y="197"/>
                    <a:pt x="14" y="199"/>
                  </a:cubicBezTo>
                  <a:cubicBezTo>
                    <a:pt x="4" y="262"/>
                    <a:pt x="4" y="262"/>
                    <a:pt x="4" y="262"/>
                  </a:cubicBezTo>
                  <a:cubicBezTo>
                    <a:pt x="4" y="264"/>
                    <a:pt x="4" y="264"/>
                    <a:pt x="1" y="264"/>
                  </a:cubicBezTo>
                  <a:cubicBezTo>
                    <a:pt x="0" y="265"/>
                    <a:pt x="0" y="267"/>
                    <a:pt x="0" y="267"/>
                  </a:cubicBezTo>
                  <a:cubicBezTo>
                    <a:pt x="1" y="268"/>
                    <a:pt x="22" y="271"/>
                    <a:pt x="22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23" y="268"/>
                    <a:pt x="23" y="268"/>
                    <a:pt x="23" y="268"/>
                  </a:cubicBezTo>
                  <a:cubicBezTo>
                    <a:pt x="21" y="267"/>
                    <a:pt x="20" y="267"/>
                    <a:pt x="20" y="265"/>
                  </a:cubicBezTo>
                  <a:cubicBezTo>
                    <a:pt x="20" y="265"/>
                    <a:pt x="20" y="265"/>
                    <a:pt x="20" y="264"/>
                  </a:cubicBezTo>
                  <a:cubicBezTo>
                    <a:pt x="20" y="264"/>
                    <a:pt x="24" y="240"/>
                    <a:pt x="24" y="239"/>
                  </a:cubicBezTo>
                  <a:cubicBezTo>
                    <a:pt x="24" y="240"/>
                    <a:pt x="39" y="242"/>
                    <a:pt x="39" y="242"/>
                  </a:cubicBezTo>
                  <a:cubicBezTo>
                    <a:pt x="58" y="245"/>
                    <a:pt x="67" y="235"/>
                    <a:pt x="68" y="224"/>
                  </a:cubicBezTo>
                  <a:cubicBezTo>
                    <a:pt x="70" y="213"/>
                    <a:pt x="65" y="200"/>
                    <a:pt x="45" y="197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0" name="Freeform 40">
              <a:extLst>
                <a:ext uri="{FF2B5EF4-FFF2-40B4-BE49-F238E27FC236}">
                  <a16:creationId xmlns:a16="http://schemas.microsoft.com/office/drawing/2014/main" id="{85287241-1AD5-4DDC-AC91-DBE21A8FDBA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7" y="1746"/>
              <a:ext cx="70" cy="69"/>
            </a:xfrm>
            <a:custGeom>
              <a:avLst/>
              <a:gdLst>
                <a:gd name="T0" fmla="*/ 39 w 104"/>
                <a:gd name="T1" fmla="*/ 28 h 101"/>
                <a:gd name="T2" fmla="*/ 12 w 104"/>
                <a:gd name="T3" fmla="*/ 18 h 101"/>
                <a:gd name="T4" fmla="*/ 26 w 104"/>
                <a:gd name="T5" fmla="*/ 46 h 101"/>
                <a:gd name="T6" fmla="*/ 0 w 104"/>
                <a:gd name="T7" fmla="*/ 64 h 101"/>
                <a:gd name="T8" fmla="*/ 29 w 104"/>
                <a:gd name="T9" fmla="*/ 71 h 101"/>
                <a:gd name="T10" fmla="*/ 27 w 104"/>
                <a:gd name="T11" fmla="*/ 101 h 101"/>
                <a:gd name="T12" fmla="*/ 52 w 104"/>
                <a:gd name="T13" fmla="*/ 81 h 101"/>
                <a:gd name="T14" fmla="*/ 74 w 104"/>
                <a:gd name="T15" fmla="*/ 101 h 101"/>
                <a:gd name="T16" fmla="*/ 73 w 104"/>
                <a:gd name="T17" fmla="*/ 69 h 101"/>
                <a:gd name="T18" fmla="*/ 104 w 104"/>
                <a:gd name="T19" fmla="*/ 67 h 101"/>
                <a:gd name="T20" fmla="*/ 78 w 104"/>
                <a:gd name="T21" fmla="*/ 47 h 101"/>
                <a:gd name="T22" fmla="*/ 93 w 104"/>
                <a:gd name="T23" fmla="*/ 20 h 101"/>
                <a:gd name="T24" fmla="*/ 63 w 104"/>
                <a:gd name="T25" fmla="*/ 29 h 101"/>
                <a:gd name="T26" fmla="*/ 51 w 104"/>
                <a:gd name="T27" fmla="*/ 0 h 101"/>
                <a:gd name="T28" fmla="*/ 39 w 104"/>
                <a:gd name="T29" fmla="*/ 2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39" y="2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104" y="67"/>
                    <a:pt x="104" y="67"/>
                  </a:cubicBezTo>
                  <a:cubicBezTo>
                    <a:pt x="78" y="47"/>
                    <a:pt x="78" y="47"/>
                    <a:pt x="78" y="47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39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1" name="Freeform 41">
              <a:extLst>
                <a:ext uri="{FF2B5EF4-FFF2-40B4-BE49-F238E27FC236}">
                  <a16:creationId xmlns:a16="http://schemas.microsoft.com/office/drawing/2014/main" id="{568DBE16-BF90-4235-BA4D-452AACAE0A3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8" y="1778"/>
              <a:ext cx="70" cy="69"/>
            </a:xfrm>
            <a:custGeom>
              <a:avLst/>
              <a:gdLst>
                <a:gd name="T0" fmla="*/ 26 w 70"/>
                <a:gd name="T1" fmla="*/ 19 h 69"/>
                <a:gd name="T2" fmla="*/ 8 w 70"/>
                <a:gd name="T3" fmla="*/ 13 h 69"/>
                <a:gd name="T4" fmla="*/ 17 w 70"/>
                <a:gd name="T5" fmla="*/ 31 h 69"/>
                <a:gd name="T6" fmla="*/ 0 w 70"/>
                <a:gd name="T7" fmla="*/ 43 h 69"/>
                <a:gd name="T8" fmla="*/ 20 w 70"/>
                <a:gd name="T9" fmla="*/ 48 h 69"/>
                <a:gd name="T10" fmla="*/ 18 w 70"/>
                <a:gd name="T11" fmla="*/ 69 h 69"/>
                <a:gd name="T12" fmla="*/ 34 w 70"/>
                <a:gd name="T13" fmla="*/ 55 h 69"/>
                <a:gd name="T14" fmla="*/ 51 w 70"/>
                <a:gd name="T15" fmla="*/ 69 h 69"/>
                <a:gd name="T16" fmla="*/ 49 w 70"/>
                <a:gd name="T17" fmla="*/ 47 h 69"/>
                <a:gd name="T18" fmla="*/ 70 w 70"/>
                <a:gd name="T19" fmla="*/ 45 h 69"/>
                <a:gd name="T20" fmla="*/ 53 w 70"/>
                <a:gd name="T21" fmla="*/ 32 h 69"/>
                <a:gd name="T22" fmla="*/ 63 w 70"/>
                <a:gd name="T23" fmla="*/ 13 h 69"/>
                <a:gd name="T24" fmla="*/ 43 w 70"/>
                <a:gd name="T25" fmla="*/ 19 h 69"/>
                <a:gd name="T26" fmla="*/ 34 w 70"/>
                <a:gd name="T27" fmla="*/ 0 h 69"/>
                <a:gd name="T28" fmla="*/ 26 w 70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9">
                  <a:moveTo>
                    <a:pt x="26" y="19"/>
                  </a:moveTo>
                  <a:lnTo>
                    <a:pt x="8" y="13"/>
                  </a:lnTo>
                  <a:lnTo>
                    <a:pt x="17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4" y="55"/>
                  </a:lnTo>
                  <a:lnTo>
                    <a:pt x="51" y="69"/>
                  </a:lnTo>
                  <a:lnTo>
                    <a:pt x="49" y="47"/>
                  </a:lnTo>
                  <a:lnTo>
                    <a:pt x="70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3" y="19"/>
                  </a:lnTo>
                  <a:lnTo>
                    <a:pt x="34" y="0"/>
                  </a:lnTo>
                  <a:lnTo>
                    <a:pt x="26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2" name="Freeform 42">
              <a:extLst>
                <a:ext uri="{FF2B5EF4-FFF2-40B4-BE49-F238E27FC236}">
                  <a16:creationId xmlns:a16="http://schemas.microsoft.com/office/drawing/2014/main" id="{667C2727-3F47-4296-873A-DD43026F14B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24" y="1902"/>
              <a:ext cx="71" cy="69"/>
            </a:xfrm>
            <a:custGeom>
              <a:avLst/>
              <a:gdLst>
                <a:gd name="T0" fmla="*/ 51 w 104"/>
                <a:gd name="T1" fmla="*/ 0 h 101"/>
                <a:gd name="T2" fmla="*/ 62 w 104"/>
                <a:gd name="T3" fmla="*/ 28 h 101"/>
                <a:gd name="T4" fmla="*/ 93 w 104"/>
                <a:gd name="T5" fmla="*/ 20 h 101"/>
                <a:gd name="T6" fmla="*/ 78 w 104"/>
                <a:gd name="T7" fmla="*/ 46 h 101"/>
                <a:gd name="T8" fmla="*/ 104 w 104"/>
                <a:gd name="T9" fmla="*/ 66 h 101"/>
                <a:gd name="T10" fmla="*/ 72 w 104"/>
                <a:gd name="T11" fmla="*/ 69 h 101"/>
                <a:gd name="T12" fmla="*/ 74 w 104"/>
                <a:gd name="T13" fmla="*/ 101 h 101"/>
                <a:gd name="T14" fmla="*/ 51 w 104"/>
                <a:gd name="T15" fmla="*/ 80 h 101"/>
                <a:gd name="T16" fmla="*/ 27 w 104"/>
                <a:gd name="T17" fmla="*/ 101 h 101"/>
                <a:gd name="T18" fmla="*/ 29 w 104"/>
                <a:gd name="T19" fmla="*/ 70 h 101"/>
                <a:gd name="T20" fmla="*/ 0 w 104"/>
                <a:gd name="T21" fmla="*/ 64 h 101"/>
                <a:gd name="T22" fmla="*/ 26 w 104"/>
                <a:gd name="T23" fmla="*/ 45 h 101"/>
                <a:gd name="T24" fmla="*/ 11 w 104"/>
                <a:gd name="T25" fmla="*/ 19 h 101"/>
                <a:gd name="T26" fmla="*/ 39 w 104"/>
                <a:gd name="T27" fmla="*/ 28 h 101"/>
                <a:gd name="T28" fmla="*/ 51 w 104"/>
                <a:gd name="T2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4" h="101">
                  <a:moveTo>
                    <a:pt x="51" y="0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72" y="69"/>
                    <a:pt x="72" y="69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39" y="28"/>
                    <a:pt x="39" y="28"/>
                    <a:pt x="39" y="28"/>
                  </a:cubicBez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3" name="Freeform 43">
              <a:extLst>
                <a:ext uri="{FF2B5EF4-FFF2-40B4-BE49-F238E27FC236}">
                  <a16:creationId xmlns:a16="http://schemas.microsoft.com/office/drawing/2014/main" id="{3009BB0C-F2E7-408B-AE22-9B987D7F423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77" y="1911"/>
              <a:ext cx="50" cy="48"/>
            </a:xfrm>
            <a:custGeom>
              <a:avLst/>
              <a:gdLst>
                <a:gd name="T0" fmla="*/ 25 w 50"/>
                <a:gd name="T1" fmla="*/ 0 h 48"/>
                <a:gd name="T2" fmla="*/ 32 w 50"/>
                <a:gd name="T3" fmla="*/ 18 h 48"/>
                <a:gd name="T4" fmla="*/ 50 w 50"/>
                <a:gd name="T5" fmla="*/ 18 h 48"/>
                <a:gd name="T6" fmla="*/ 35 w 50"/>
                <a:gd name="T7" fmla="*/ 30 h 48"/>
                <a:gd name="T8" fmla="*/ 40 w 50"/>
                <a:gd name="T9" fmla="*/ 48 h 48"/>
                <a:gd name="T10" fmla="*/ 25 w 50"/>
                <a:gd name="T11" fmla="*/ 37 h 48"/>
                <a:gd name="T12" fmla="*/ 10 w 50"/>
                <a:gd name="T13" fmla="*/ 48 h 48"/>
                <a:gd name="T14" fmla="*/ 15 w 50"/>
                <a:gd name="T15" fmla="*/ 30 h 48"/>
                <a:gd name="T16" fmla="*/ 0 w 50"/>
                <a:gd name="T17" fmla="*/ 18 h 48"/>
                <a:gd name="T18" fmla="*/ 19 w 50"/>
                <a:gd name="T19" fmla="*/ 18 h 48"/>
                <a:gd name="T20" fmla="*/ 25 w 50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48">
                  <a:moveTo>
                    <a:pt x="25" y="0"/>
                  </a:moveTo>
                  <a:lnTo>
                    <a:pt x="32" y="18"/>
                  </a:lnTo>
                  <a:lnTo>
                    <a:pt x="50" y="18"/>
                  </a:lnTo>
                  <a:lnTo>
                    <a:pt x="35" y="30"/>
                  </a:lnTo>
                  <a:lnTo>
                    <a:pt x="40" y="48"/>
                  </a:lnTo>
                  <a:lnTo>
                    <a:pt x="25" y="37"/>
                  </a:lnTo>
                  <a:lnTo>
                    <a:pt x="10" y="48"/>
                  </a:lnTo>
                  <a:lnTo>
                    <a:pt x="15" y="30"/>
                  </a:lnTo>
                  <a:lnTo>
                    <a:pt x="0" y="18"/>
                  </a:lnTo>
                  <a:lnTo>
                    <a:pt x="19" y="18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4" name="Freeform 44">
              <a:extLst>
                <a:ext uri="{FF2B5EF4-FFF2-40B4-BE49-F238E27FC236}">
                  <a16:creationId xmlns:a16="http://schemas.microsoft.com/office/drawing/2014/main" id="{DF8F7F38-CD25-4813-A605-C3200041EDFD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7" y="2037"/>
              <a:ext cx="71" cy="69"/>
            </a:xfrm>
            <a:custGeom>
              <a:avLst/>
              <a:gdLst>
                <a:gd name="T0" fmla="*/ 27 w 71"/>
                <a:gd name="T1" fmla="*/ 19 h 69"/>
                <a:gd name="T2" fmla="*/ 8 w 71"/>
                <a:gd name="T3" fmla="*/ 13 h 69"/>
                <a:gd name="T4" fmla="*/ 18 w 71"/>
                <a:gd name="T5" fmla="*/ 31 h 69"/>
                <a:gd name="T6" fmla="*/ 0 w 71"/>
                <a:gd name="T7" fmla="*/ 43 h 69"/>
                <a:gd name="T8" fmla="*/ 20 w 71"/>
                <a:gd name="T9" fmla="*/ 48 h 69"/>
                <a:gd name="T10" fmla="*/ 18 w 71"/>
                <a:gd name="T11" fmla="*/ 69 h 69"/>
                <a:gd name="T12" fmla="*/ 35 w 71"/>
                <a:gd name="T13" fmla="*/ 55 h 69"/>
                <a:gd name="T14" fmla="*/ 50 w 71"/>
                <a:gd name="T15" fmla="*/ 69 h 69"/>
                <a:gd name="T16" fmla="*/ 49 w 71"/>
                <a:gd name="T17" fmla="*/ 48 h 69"/>
                <a:gd name="T18" fmla="*/ 71 w 71"/>
                <a:gd name="T19" fmla="*/ 45 h 69"/>
                <a:gd name="T20" fmla="*/ 53 w 71"/>
                <a:gd name="T21" fmla="*/ 32 h 69"/>
                <a:gd name="T22" fmla="*/ 63 w 71"/>
                <a:gd name="T23" fmla="*/ 13 h 69"/>
                <a:gd name="T24" fmla="*/ 42 w 71"/>
                <a:gd name="T25" fmla="*/ 19 h 69"/>
                <a:gd name="T26" fmla="*/ 35 w 71"/>
                <a:gd name="T27" fmla="*/ 0 h 69"/>
                <a:gd name="T28" fmla="*/ 27 w 71"/>
                <a:gd name="T29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69">
                  <a:moveTo>
                    <a:pt x="27" y="19"/>
                  </a:moveTo>
                  <a:lnTo>
                    <a:pt x="8" y="13"/>
                  </a:lnTo>
                  <a:lnTo>
                    <a:pt x="18" y="31"/>
                  </a:lnTo>
                  <a:lnTo>
                    <a:pt x="0" y="43"/>
                  </a:lnTo>
                  <a:lnTo>
                    <a:pt x="20" y="48"/>
                  </a:lnTo>
                  <a:lnTo>
                    <a:pt x="18" y="69"/>
                  </a:lnTo>
                  <a:lnTo>
                    <a:pt x="35" y="55"/>
                  </a:lnTo>
                  <a:lnTo>
                    <a:pt x="50" y="69"/>
                  </a:lnTo>
                  <a:lnTo>
                    <a:pt x="49" y="48"/>
                  </a:lnTo>
                  <a:lnTo>
                    <a:pt x="71" y="45"/>
                  </a:lnTo>
                  <a:lnTo>
                    <a:pt x="53" y="32"/>
                  </a:lnTo>
                  <a:lnTo>
                    <a:pt x="63" y="13"/>
                  </a:lnTo>
                  <a:lnTo>
                    <a:pt x="42" y="19"/>
                  </a:lnTo>
                  <a:lnTo>
                    <a:pt x="35" y="0"/>
                  </a:lnTo>
                  <a:lnTo>
                    <a:pt x="27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5" name="Freeform 45">
              <a:extLst>
                <a:ext uri="{FF2B5EF4-FFF2-40B4-BE49-F238E27FC236}">
                  <a16:creationId xmlns:a16="http://schemas.microsoft.com/office/drawing/2014/main" id="{7F75866D-1EBA-4945-8B52-8AF1E0B4E1B1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9" y="1671"/>
              <a:ext cx="20" cy="12"/>
            </a:xfrm>
            <a:custGeom>
              <a:avLst/>
              <a:gdLst>
                <a:gd name="T0" fmla="*/ 28 w 30"/>
                <a:gd name="T1" fmla="*/ 0 h 18"/>
                <a:gd name="T2" fmla="*/ 0 w 30"/>
                <a:gd name="T3" fmla="*/ 18 h 18"/>
                <a:gd name="T4" fmla="*/ 29 w 30"/>
                <a:gd name="T5" fmla="*/ 9 h 18"/>
                <a:gd name="T6" fmla="*/ 28 w 30"/>
                <a:gd name="T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18">
                  <a:moveTo>
                    <a:pt x="28" y="0"/>
                  </a:moveTo>
                  <a:cubicBezTo>
                    <a:pt x="19" y="0"/>
                    <a:pt x="5" y="13"/>
                    <a:pt x="0" y="18"/>
                  </a:cubicBezTo>
                  <a:cubicBezTo>
                    <a:pt x="18" y="11"/>
                    <a:pt x="25" y="15"/>
                    <a:pt x="29" y="9"/>
                  </a:cubicBezTo>
                  <a:cubicBezTo>
                    <a:pt x="30" y="6"/>
                    <a:pt x="30" y="2"/>
                    <a:pt x="2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6" name="Freeform 46">
              <a:extLst>
                <a:ext uri="{FF2B5EF4-FFF2-40B4-BE49-F238E27FC236}">
                  <a16:creationId xmlns:a16="http://schemas.microsoft.com/office/drawing/2014/main" id="{E1A05D3F-74B5-4BD4-BF0C-A3719F76D87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64" y="1674"/>
              <a:ext cx="12" cy="20"/>
            </a:xfrm>
            <a:custGeom>
              <a:avLst/>
              <a:gdLst>
                <a:gd name="T0" fmla="*/ 2 w 18"/>
                <a:gd name="T1" fmla="*/ 0 h 29"/>
                <a:gd name="T2" fmla="*/ 17 w 18"/>
                <a:gd name="T3" fmla="*/ 29 h 29"/>
                <a:gd name="T4" fmla="*/ 18 w 18"/>
                <a:gd name="T5" fmla="*/ 20 h 29"/>
                <a:gd name="T6" fmla="*/ 2 w 18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2" y="0"/>
                  </a:moveTo>
                  <a:cubicBezTo>
                    <a:pt x="0" y="12"/>
                    <a:pt x="8" y="23"/>
                    <a:pt x="17" y="2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12"/>
                    <a:pt x="9" y="4"/>
                    <a:pt x="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7" name="Freeform 47">
              <a:extLst>
                <a:ext uri="{FF2B5EF4-FFF2-40B4-BE49-F238E27FC236}">
                  <a16:creationId xmlns:a16="http://schemas.microsoft.com/office/drawing/2014/main" id="{950CBACA-6FA2-4543-B3B1-A05D47C15A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59" y="1689"/>
              <a:ext cx="14" cy="21"/>
            </a:xfrm>
            <a:custGeom>
              <a:avLst/>
              <a:gdLst>
                <a:gd name="T0" fmla="*/ 4 w 21"/>
                <a:gd name="T1" fmla="*/ 0 h 30"/>
                <a:gd name="T2" fmla="*/ 1 w 21"/>
                <a:gd name="T3" fmla="*/ 11 h 30"/>
                <a:gd name="T4" fmla="*/ 16 w 21"/>
                <a:gd name="T5" fmla="*/ 30 h 30"/>
                <a:gd name="T6" fmla="*/ 4 w 21"/>
                <a:gd name="T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30">
                  <a:moveTo>
                    <a:pt x="4" y="0"/>
                  </a:moveTo>
                  <a:cubicBezTo>
                    <a:pt x="3" y="3"/>
                    <a:pt x="0" y="8"/>
                    <a:pt x="1" y="11"/>
                  </a:cubicBezTo>
                  <a:cubicBezTo>
                    <a:pt x="2" y="18"/>
                    <a:pt x="12" y="20"/>
                    <a:pt x="16" y="30"/>
                  </a:cubicBezTo>
                  <a:cubicBezTo>
                    <a:pt x="21" y="21"/>
                    <a:pt x="14" y="3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8" name="Freeform 48">
              <a:extLst>
                <a:ext uri="{FF2B5EF4-FFF2-40B4-BE49-F238E27FC236}">
                  <a16:creationId xmlns:a16="http://schemas.microsoft.com/office/drawing/2014/main" id="{C262FBD3-F17E-483D-A95B-75DF71BC38C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49" y="1702"/>
              <a:ext cx="15" cy="24"/>
            </a:xfrm>
            <a:custGeom>
              <a:avLst/>
              <a:gdLst>
                <a:gd name="T0" fmla="*/ 12 w 22"/>
                <a:gd name="T1" fmla="*/ 0 h 35"/>
                <a:gd name="T2" fmla="*/ 7 w 22"/>
                <a:gd name="T3" fmla="*/ 8 h 35"/>
                <a:gd name="T4" fmla="*/ 13 w 22"/>
                <a:gd name="T5" fmla="*/ 35 h 35"/>
                <a:gd name="T6" fmla="*/ 19 w 22"/>
                <a:gd name="T7" fmla="*/ 11 h 35"/>
                <a:gd name="T8" fmla="*/ 12 w 22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12" y="0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0" y="19"/>
                    <a:pt x="13" y="28"/>
                    <a:pt x="13" y="35"/>
                  </a:cubicBezTo>
                  <a:cubicBezTo>
                    <a:pt x="17" y="31"/>
                    <a:pt x="22" y="19"/>
                    <a:pt x="19" y="11"/>
                  </a:cubicBezTo>
                  <a:cubicBezTo>
                    <a:pt x="18" y="7"/>
                    <a:pt x="16" y="3"/>
                    <a:pt x="1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29" name="Freeform 49">
              <a:extLst>
                <a:ext uri="{FF2B5EF4-FFF2-40B4-BE49-F238E27FC236}">
                  <a16:creationId xmlns:a16="http://schemas.microsoft.com/office/drawing/2014/main" id="{32A4BB2E-167D-4343-96D4-C71DFBCCD610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22" y="1701"/>
              <a:ext cx="27" cy="11"/>
            </a:xfrm>
            <a:custGeom>
              <a:avLst/>
              <a:gdLst>
                <a:gd name="T0" fmla="*/ 23 w 39"/>
                <a:gd name="T1" fmla="*/ 3 h 16"/>
                <a:gd name="T2" fmla="*/ 0 w 39"/>
                <a:gd name="T3" fmla="*/ 12 h 16"/>
                <a:gd name="T4" fmla="*/ 21 w 39"/>
                <a:gd name="T5" fmla="*/ 16 h 16"/>
                <a:gd name="T6" fmla="*/ 39 w 39"/>
                <a:gd name="T7" fmla="*/ 0 h 16"/>
                <a:gd name="T8" fmla="*/ 23 w 39"/>
                <a:gd name="T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16">
                  <a:moveTo>
                    <a:pt x="23" y="3"/>
                  </a:moveTo>
                  <a:cubicBezTo>
                    <a:pt x="18" y="5"/>
                    <a:pt x="6" y="13"/>
                    <a:pt x="0" y="12"/>
                  </a:cubicBezTo>
                  <a:cubicBezTo>
                    <a:pt x="3" y="16"/>
                    <a:pt x="16" y="15"/>
                    <a:pt x="21" y="16"/>
                  </a:cubicBezTo>
                  <a:cubicBezTo>
                    <a:pt x="29" y="16"/>
                    <a:pt x="35" y="7"/>
                    <a:pt x="39" y="0"/>
                  </a:cubicBezTo>
                  <a:lnTo>
                    <a:pt x="2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0" name="Freeform 50">
              <a:extLst>
                <a:ext uri="{FF2B5EF4-FFF2-40B4-BE49-F238E27FC236}">
                  <a16:creationId xmlns:a16="http://schemas.microsoft.com/office/drawing/2014/main" id="{C354B20D-5E83-4422-AA23-DA1D38AADC1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4" y="1717"/>
              <a:ext cx="16" cy="23"/>
            </a:xfrm>
            <a:custGeom>
              <a:avLst/>
              <a:gdLst>
                <a:gd name="T0" fmla="*/ 19 w 23"/>
                <a:gd name="T1" fmla="*/ 0 h 34"/>
                <a:gd name="T2" fmla="*/ 0 w 23"/>
                <a:gd name="T3" fmla="*/ 34 h 34"/>
                <a:gd name="T4" fmla="*/ 19 w 23"/>
                <a:gd name="T5" fmla="*/ 21 h 34"/>
                <a:gd name="T6" fmla="*/ 19 w 23"/>
                <a:gd name="T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34">
                  <a:moveTo>
                    <a:pt x="19" y="0"/>
                  </a:moveTo>
                  <a:cubicBezTo>
                    <a:pt x="3" y="4"/>
                    <a:pt x="13" y="23"/>
                    <a:pt x="0" y="34"/>
                  </a:cubicBezTo>
                  <a:cubicBezTo>
                    <a:pt x="9" y="32"/>
                    <a:pt x="13" y="32"/>
                    <a:pt x="19" y="21"/>
                  </a:cubicBezTo>
                  <a:cubicBezTo>
                    <a:pt x="22" y="15"/>
                    <a:pt x="23" y="5"/>
                    <a:pt x="1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1" name="Freeform 51">
              <a:extLst>
                <a:ext uri="{FF2B5EF4-FFF2-40B4-BE49-F238E27FC236}">
                  <a16:creationId xmlns:a16="http://schemas.microsoft.com/office/drawing/2014/main" id="{57981494-DC82-4EC8-990A-7DA7D61F8F43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82"/>
              <a:ext cx="18" cy="26"/>
            </a:xfrm>
            <a:custGeom>
              <a:avLst/>
              <a:gdLst>
                <a:gd name="T0" fmla="*/ 3 w 26"/>
                <a:gd name="T1" fmla="*/ 16 h 39"/>
                <a:gd name="T2" fmla="*/ 9 w 26"/>
                <a:gd name="T3" fmla="*/ 39 h 39"/>
                <a:gd name="T4" fmla="*/ 17 w 26"/>
                <a:gd name="T5" fmla="*/ 0 h 39"/>
                <a:gd name="T6" fmla="*/ 3 w 26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9">
                  <a:moveTo>
                    <a:pt x="3" y="16"/>
                  </a:moveTo>
                  <a:cubicBezTo>
                    <a:pt x="0" y="28"/>
                    <a:pt x="3" y="31"/>
                    <a:pt x="9" y="39"/>
                  </a:cubicBezTo>
                  <a:cubicBezTo>
                    <a:pt x="6" y="21"/>
                    <a:pt x="26" y="14"/>
                    <a:pt x="17" y="0"/>
                  </a:cubicBezTo>
                  <a:cubicBezTo>
                    <a:pt x="10" y="2"/>
                    <a:pt x="5" y="10"/>
                    <a:pt x="3" y="16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2" name="Freeform 52">
              <a:extLst>
                <a:ext uri="{FF2B5EF4-FFF2-40B4-BE49-F238E27FC236}">
                  <a16:creationId xmlns:a16="http://schemas.microsoft.com/office/drawing/2014/main" id="{822CEB55-5A58-4B49-AD8A-1B30A5F6E08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8" y="1714"/>
              <a:ext cx="27" cy="14"/>
            </a:xfrm>
            <a:custGeom>
              <a:avLst/>
              <a:gdLst>
                <a:gd name="T0" fmla="*/ 0 w 40"/>
                <a:gd name="T1" fmla="*/ 17 h 21"/>
                <a:gd name="T2" fmla="*/ 23 w 40"/>
                <a:gd name="T3" fmla="*/ 17 h 21"/>
                <a:gd name="T4" fmla="*/ 40 w 40"/>
                <a:gd name="T5" fmla="*/ 7 h 21"/>
                <a:gd name="T6" fmla="*/ 0 w 40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1">
                  <a:moveTo>
                    <a:pt x="0" y="17"/>
                  </a:moveTo>
                  <a:cubicBezTo>
                    <a:pt x="0" y="21"/>
                    <a:pt x="16" y="20"/>
                    <a:pt x="23" y="17"/>
                  </a:cubicBezTo>
                  <a:cubicBezTo>
                    <a:pt x="27" y="16"/>
                    <a:pt x="39" y="11"/>
                    <a:pt x="40" y="7"/>
                  </a:cubicBezTo>
                  <a:cubicBezTo>
                    <a:pt x="12" y="0"/>
                    <a:pt x="22" y="11"/>
                    <a:pt x="0" y="17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3" name="Freeform 53">
              <a:extLst>
                <a:ext uri="{FF2B5EF4-FFF2-40B4-BE49-F238E27FC236}">
                  <a16:creationId xmlns:a16="http://schemas.microsoft.com/office/drawing/2014/main" id="{6C836365-3B40-4A4C-B4E8-4105DC3438A5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31" y="1685"/>
              <a:ext cx="25" cy="15"/>
            </a:xfrm>
            <a:custGeom>
              <a:avLst/>
              <a:gdLst>
                <a:gd name="T0" fmla="*/ 0 w 37"/>
                <a:gd name="T1" fmla="*/ 18 h 22"/>
                <a:gd name="T2" fmla="*/ 23 w 37"/>
                <a:gd name="T3" fmla="*/ 14 h 22"/>
                <a:gd name="T4" fmla="*/ 37 w 37"/>
                <a:gd name="T5" fmla="*/ 1 h 22"/>
                <a:gd name="T6" fmla="*/ 0 w 37"/>
                <a:gd name="T7" fmla="*/ 1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2">
                  <a:moveTo>
                    <a:pt x="0" y="18"/>
                  </a:moveTo>
                  <a:cubicBezTo>
                    <a:pt x="1" y="22"/>
                    <a:pt x="16" y="18"/>
                    <a:pt x="23" y="14"/>
                  </a:cubicBezTo>
                  <a:cubicBezTo>
                    <a:pt x="26" y="12"/>
                    <a:pt x="37" y="6"/>
                    <a:pt x="37" y="1"/>
                  </a:cubicBezTo>
                  <a:cubicBezTo>
                    <a:pt x="9" y="0"/>
                    <a:pt x="20" y="8"/>
                    <a:pt x="0" y="18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4" name="Freeform 54">
              <a:extLst>
                <a:ext uri="{FF2B5EF4-FFF2-40B4-BE49-F238E27FC236}">
                  <a16:creationId xmlns:a16="http://schemas.microsoft.com/office/drawing/2014/main" id="{81AEA284-BB1F-477A-AFF4-16147C89915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42" y="1671"/>
              <a:ext cx="26" cy="18"/>
            </a:xfrm>
            <a:custGeom>
              <a:avLst/>
              <a:gdLst>
                <a:gd name="T0" fmla="*/ 37 w 37"/>
                <a:gd name="T1" fmla="*/ 2 h 27"/>
                <a:gd name="T2" fmla="*/ 19 w 37"/>
                <a:gd name="T3" fmla="*/ 8 h 27"/>
                <a:gd name="T4" fmla="*/ 3 w 37"/>
                <a:gd name="T5" fmla="*/ 25 h 27"/>
                <a:gd name="T6" fmla="*/ 37 w 37"/>
                <a:gd name="T7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7">
                  <a:moveTo>
                    <a:pt x="37" y="2"/>
                  </a:moveTo>
                  <a:cubicBezTo>
                    <a:pt x="33" y="0"/>
                    <a:pt x="21" y="6"/>
                    <a:pt x="19" y="8"/>
                  </a:cubicBezTo>
                  <a:cubicBezTo>
                    <a:pt x="11" y="11"/>
                    <a:pt x="0" y="22"/>
                    <a:pt x="3" y="25"/>
                  </a:cubicBezTo>
                  <a:cubicBezTo>
                    <a:pt x="22" y="13"/>
                    <a:pt x="23" y="27"/>
                    <a:pt x="3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5" name="Freeform 55">
              <a:extLst>
                <a:ext uri="{FF2B5EF4-FFF2-40B4-BE49-F238E27FC236}">
                  <a16:creationId xmlns:a16="http://schemas.microsoft.com/office/drawing/2014/main" id="{907C1C67-5226-4893-90A2-5E94DD02269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94" y="1635"/>
              <a:ext cx="22" cy="11"/>
            </a:xfrm>
            <a:custGeom>
              <a:avLst/>
              <a:gdLst>
                <a:gd name="T0" fmla="*/ 0 w 32"/>
                <a:gd name="T1" fmla="*/ 5 h 15"/>
                <a:gd name="T2" fmla="*/ 20 w 32"/>
                <a:gd name="T3" fmla="*/ 15 h 15"/>
                <a:gd name="T4" fmla="*/ 32 w 32"/>
                <a:gd name="T5" fmla="*/ 10 h 15"/>
                <a:gd name="T6" fmla="*/ 0 w 32"/>
                <a:gd name="T7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15">
                  <a:moveTo>
                    <a:pt x="0" y="5"/>
                  </a:moveTo>
                  <a:cubicBezTo>
                    <a:pt x="9" y="8"/>
                    <a:pt x="14" y="14"/>
                    <a:pt x="20" y="15"/>
                  </a:cubicBezTo>
                  <a:cubicBezTo>
                    <a:pt x="28" y="15"/>
                    <a:pt x="30" y="13"/>
                    <a:pt x="32" y="10"/>
                  </a:cubicBezTo>
                  <a:cubicBezTo>
                    <a:pt x="29" y="0"/>
                    <a:pt x="9" y="1"/>
                    <a:pt x="0" y="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6" name="Freeform 56">
              <a:extLst>
                <a:ext uri="{FF2B5EF4-FFF2-40B4-BE49-F238E27FC236}">
                  <a16:creationId xmlns:a16="http://schemas.microsoft.com/office/drawing/2014/main" id="{4D1B4D09-5F0F-43A9-A4F0-96F97ADB5E4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4" y="1646"/>
              <a:ext cx="13" cy="22"/>
            </a:xfrm>
            <a:custGeom>
              <a:avLst/>
              <a:gdLst>
                <a:gd name="T0" fmla="*/ 14 w 18"/>
                <a:gd name="T1" fmla="*/ 32 h 32"/>
                <a:gd name="T2" fmla="*/ 16 w 18"/>
                <a:gd name="T3" fmla="*/ 10 h 32"/>
                <a:gd name="T4" fmla="*/ 8 w 18"/>
                <a:gd name="T5" fmla="*/ 0 h 32"/>
                <a:gd name="T6" fmla="*/ 14 w 18"/>
                <a:gd name="T7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32">
                  <a:moveTo>
                    <a:pt x="14" y="32"/>
                  </a:moveTo>
                  <a:cubicBezTo>
                    <a:pt x="14" y="22"/>
                    <a:pt x="18" y="16"/>
                    <a:pt x="16" y="10"/>
                  </a:cubicBezTo>
                  <a:cubicBezTo>
                    <a:pt x="14" y="2"/>
                    <a:pt x="11" y="1"/>
                    <a:pt x="8" y="0"/>
                  </a:cubicBezTo>
                  <a:cubicBezTo>
                    <a:pt x="0" y="6"/>
                    <a:pt x="7" y="24"/>
                    <a:pt x="14" y="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7" name="Freeform 57">
              <a:extLst>
                <a:ext uri="{FF2B5EF4-FFF2-40B4-BE49-F238E27FC236}">
                  <a16:creationId xmlns:a16="http://schemas.microsoft.com/office/drawing/2014/main" id="{562508A5-0578-4C10-AA7A-405FF527E4C9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4" y="1643"/>
              <a:ext cx="26" cy="14"/>
            </a:xfrm>
            <a:custGeom>
              <a:avLst/>
              <a:gdLst>
                <a:gd name="T0" fmla="*/ 27 w 38"/>
                <a:gd name="T1" fmla="*/ 2 h 20"/>
                <a:gd name="T2" fmla="*/ 0 w 38"/>
                <a:gd name="T3" fmla="*/ 9 h 20"/>
                <a:gd name="T4" fmla="*/ 30 w 38"/>
                <a:gd name="T5" fmla="*/ 15 h 20"/>
                <a:gd name="T6" fmla="*/ 38 w 38"/>
                <a:gd name="T7" fmla="*/ 11 h 20"/>
                <a:gd name="T8" fmla="*/ 27 w 38"/>
                <a:gd name="T9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0">
                  <a:moveTo>
                    <a:pt x="27" y="2"/>
                  </a:moveTo>
                  <a:cubicBezTo>
                    <a:pt x="19" y="0"/>
                    <a:pt x="5" y="5"/>
                    <a:pt x="0" y="9"/>
                  </a:cubicBezTo>
                  <a:cubicBezTo>
                    <a:pt x="11" y="8"/>
                    <a:pt x="17" y="20"/>
                    <a:pt x="30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6"/>
                    <a:pt x="31" y="4"/>
                    <a:pt x="27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8" name="Freeform 58">
              <a:extLst>
                <a:ext uri="{FF2B5EF4-FFF2-40B4-BE49-F238E27FC236}">
                  <a16:creationId xmlns:a16="http://schemas.microsoft.com/office/drawing/2014/main" id="{B930E1D0-9E5B-47CF-8079-A8404C2D02F2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02" y="1651"/>
              <a:ext cx="14" cy="25"/>
            </a:xfrm>
            <a:custGeom>
              <a:avLst/>
              <a:gdLst>
                <a:gd name="T0" fmla="*/ 2 w 20"/>
                <a:gd name="T1" fmla="*/ 11 h 37"/>
                <a:gd name="T2" fmla="*/ 10 w 20"/>
                <a:gd name="T3" fmla="*/ 37 h 37"/>
                <a:gd name="T4" fmla="*/ 14 w 20"/>
                <a:gd name="T5" fmla="*/ 8 h 37"/>
                <a:gd name="T6" fmla="*/ 10 w 20"/>
                <a:gd name="T7" fmla="*/ 0 h 37"/>
                <a:gd name="T8" fmla="*/ 2 w 20"/>
                <a:gd name="T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7">
                  <a:moveTo>
                    <a:pt x="2" y="11"/>
                  </a:moveTo>
                  <a:cubicBezTo>
                    <a:pt x="0" y="19"/>
                    <a:pt x="6" y="33"/>
                    <a:pt x="10" y="37"/>
                  </a:cubicBezTo>
                  <a:cubicBezTo>
                    <a:pt x="9" y="27"/>
                    <a:pt x="20" y="20"/>
                    <a:pt x="14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6"/>
                    <a:pt x="2" y="11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39" name="Freeform 59">
              <a:extLst>
                <a:ext uri="{FF2B5EF4-FFF2-40B4-BE49-F238E27FC236}">
                  <a16:creationId xmlns:a16="http://schemas.microsoft.com/office/drawing/2014/main" id="{5ADAA5EB-DEB3-40A7-8E1D-9FEAA6483A16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610" y="1731"/>
              <a:ext cx="21" cy="14"/>
            </a:xfrm>
            <a:custGeom>
              <a:avLst/>
              <a:gdLst>
                <a:gd name="T0" fmla="*/ 32 w 32"/>
                <a:gd name="T1" fmla="*/ 0 h 21"/>
                <a:gd name="T2" fmla="*/ 23 w 32"/>
                <a:gd name="T3" fmla="*/ 0 h 21"/>
                <a:gd name="T4" fmla="*/ 0 w 32"/>
                <a:gd name="T5" fmla="*/ 20 h 21"/>
                <a:gd name="T6" fmla="*/ 27 w 32"/>
                <a:gd name="T7" fmla="*/ 12 h 21"/>
                <a:gd name="T8" fmla="*/ 32 w 32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1">
                  <a:moveTo>
                    <a:pt x="32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9" y="2"/>
                    <a:pt x="10" y="16"/>
                    <a:pt x="0" y="20"/>
                  </a:cubicBezTo>
                  <a:cubicBezTo>
                    <a:pt x="6" y="21"/>
                    <a:pt x="21" y="19"/>
                    <a:pt x="27" y="12"/>
                  </a:cubicBezTo>
                  <a:cubicBezTo>
                    <a:pt x="30" y="9"/>
                    <a:pt x="31" y="5"/>
                    <a:pt x="3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0" name="Freeform 60">
              <a:extLst>
                <a:ext uri="{FF2B5EF4-FFF2-40B4-BE49-F238E27FC236}">
                  <a16:creationId xmlns:a16="http://schemas.microsoft.com/office/drawing/2014/main" id="{77E24C52-42CA-4BE2-B236-12EB366BAB6C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59" y="1655"/>
              <a:ext cx="24" cy="14"/>
            </a:xfrm>
            <a:custGeom>
              <a:avLst/>
              <a:gdLst>
                <a:gd name="T0" fmla="*/ 16 w 36"/>
                <a:gd name="T1" fmla="*/ 2 h 20"/>
                <a:gd name="T2" fmla="*/ 0 w 36"/>
                <a:gd name="T3" fmla="*/ 19 h 20"/>
                <a:gd name="T4" fmla="*/ 36 w 36"/>
                <a:gd name="T5" fmla="*/ 4 h 20"/>
                <a:gd name="T6" fmla="*/ 16 w 36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0">
                  <a:moveTo>
                    <a:pt x="16" y="2"/>
                  </a:moveTo>
                  <a:cubicBezTo>
                    <a:pt x="4" y="6"/>
                    <a:pt x="3" y="10"/>
                    <a:pt x="0" y="19"/>
                  </a:cubicBezTo>
                  <a:cubicBezTo>
                    <a:pt x="13" y="7"/>
                    <a:pt x="30" y="20"/>
                    <a:pt x="36" y="4"/>
                  </a:cubicBezTo>
                  <a:cubicBezTo>
                    <a:pt x="31" y="0"/>
                    <a:pt x="21" y="0"/>
                    <a:pt x="16" y="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1" name="Freeform 61">
              <a:extLst>
                <a:ext uri="{FF2B5EF4-FFF2-40B4-BE49-F238E27FC236}">
                  <a16:creationId xmlns:a16="http://schemas.microsoft.com/office/drawing/2014/main" id="{81490CF2-BADA-4546-BC7B-7D4CCD73CF8A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88" y="1659"/>
              <a:ext cx="15" cy="27"/>
            </a:xfrm>
            <a:custGeom>
              <a:avLst/>
              <a:gdLst>
                <a:gd name="T0" fmla="*/ 1 w 22"/>
                <a:gd name="T1" fmla="*/ 19 h 39"/>
                <a:gd name="T2" fmla="*/ 13 w 22"/>
                <a:gd name="T3" fmla="*/ 39 h 39"/>
                <a:gd name="T4" fmla="*/ 9 w 22"/>
                <a:gd name="T5" fmla="*/ 0 h 39"/>
                <a:gd name="T6" fmla="*/ 1 w 22"/>
                <a:gd name="T7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39">
                  <a:moveTo>
                    <a:pt x="1" y="19"/>
                  </a:moveTo>
                  <a:cubicBezTo>
                    <a:pt x="2" y="32"/>
                    <a:pt x="5" y="34"/>
                    <a:pt x="13" y="39"/>
                  </a:cubicBezTo>
                  <a:cubicBezTo>
                    <a:pt x="5" y="23"/>
                    <a:pt x="22" y="10"/>
                    <a:pt x="9" y="0"/>
                  </a:cubicBezTo>
                  <a:cubicBezTo>
                    <a:pt x="3" y="4"/>
                    <a:pt x="0" y="13"/>
                    <a:pt x="1" y="19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  <p:sp>
          <p:nvSpPr>
            <p:cNvPr id="242" name="Freeform 62">
              <a:extLst>
                <a:ext uri="{FF2B5EF4-FFF2-40B4-BE49-F238E27FC236}">
                  <a16:creationId xmlns:a16="http://schemas.microsoft.com/office/drawing/2014/main" id="{73F9C922-5F78-4C16-AB8C-748B7E92C568}"/>
                </a:ext>
              </a:extLst>
            </p:cNvPr>
            <p:cNvSpPr>
              <a:spLocks/>
            </p:cNvSpPr>
            <p:nvPr userDrawn="1"/>
          </p:nvSpPr>
          <p:spPr bwMode="auto">
            <a:xfrm>
              <a:off x="3578" y="1672"/>
              <a:ext cx="9" cy="26"/>
            </a:xfrm>
            <a:custGeom>
              <a:avLst/>
              <a:gdLst>
                <a:gd name="T0" fmla="*/ 1 w 13"/>
                <a:gd name="T1" fmla="*/ 0 h 39"/>
                <a:gd name="T2" fmla="*/ 8 w 13"/>
                <a:gd name="T3" fmla="*/ 39 h 39"/>
                <a:gd name="T4" fmla="*/ 9 w 13"/>
                <a:gd name="T5" fmla="*/ 10 h 39"/>
                <a:gd name="T6" fmla="*/ 1 w 13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9">
                  <a:moveTo>
                    <a:pt x="1" y="0"/>
                  </a:moveTo>
                  <a:cubicBezTo>
                    <a:pt x="0" y="17"/>
                    <a:pt x="0" y="31"/>
                    <a:pt x="8" y="39"/>
                  </a:cubicBezTo>
                  <a:cubicBezTo>
                    <a:pt x="13" y="25"/>
                    <a:pt x="13" y="19"/>
                    <a:pt x="9" y="10"/>
                  </a:cubicBezTo>
                  <a:cubicBezTo>
                    <a:pt x="8" y="6"/>
                    <a:pt x="4" y="0"/>
                    <a:pt x="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en-AU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644873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68" r:id="rId5"/>
    <p:sldLayoutId id="2147483726" r:id="rId6"/>
    <p:sldLayoutId id="2147483727" r:id="rId7"/>
    <p:sldLayoutId id="2147483728" r:id="rId8"/>
    <p:sldLayoutId id="2147483729" r:id="rId9"/>
    <p:sldLayoutId id="2147483730" r:id="rId10"/>
    <p:sldLayoutId id="2147483732" r:id="rId1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200" b="1" kern="120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100000"/>
        </a:lnSpc>
        <a:spcBef>
          <a:spcPts val="1000"/>
        </a:spcBef>
        <a:buFont typeface="Arial" panose="020B0604020202020204" pitchFamily="34" charset="0"/>
        <a:buNone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216000" indent="-21600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432000" indent="-216000" algn="l" defTabSz="914400" rtl="0" eaLnBrk="1" latinLnBrk="0" hangingPunct="1">
        <a:lnSpc>
          <a:spcPct val="100000"/>
        </a:lnSpc>
        <a:spcBef>
          <a:spcPts val="500"/>
        </a:spcBef>
        <a:buFont typeface="Calibri" panose="020F0502020204030204" pitchFamily="34" charset="0"/>
        <a:buChar char="–"/>
        <a:defRPr sz="2000" b="0" kern="1200">
          <a:solidFill>
            <a:schemeClr val="tx1"/>
          </a:solidFill>
          <a:latin typeface="+mn-lt"/>
          <a:ea typeface="+mn-ea"/>
          <a:cs typeface="+mn-cs"/>
        </a:defRPr>
      </a:lvl3pPr>
      <a:lvl4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b="1" kern="1200">
          <a:solidFill>
            <a:schemeClr val="tx1"/>
          </a:solidFill>
          <a:latin typeface="+mn-lt"/>
          <a:ea typeface="+mn-ea"/>
          <a:cs typeface="+mn-cs"/>
        </a:defRPr>
      </a:lvl4pPr>
      <a:lvl5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2000" kern="1200">
          <a:solidFill>
            <a:schemeClr val="tx2"/>
          </a:solidFill>
          <a:latin typeface="+mn-lt"/>
          <a:ea typeface="+mn-ea"/>
          <a:cs typeface="+mn-cs"/>
        </a:defRPr>
      </a:lvl5pPr>
      <a:lvl6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100000"/>
        </a:lnSpc>
        <a:spcBef>
          <a:spcPts val="500"/>
        </a:spcBef>
        <a:buFont typeface="Arial" panose="020B0604020202020204" pitchFamily="34" charset="0"/>
        <a:buNone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8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3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2.png"/><Relationship Id="rId5" Type="http://schemas.openxmlformats.org/officeDocument/2006/relationships/image" Target="../media/image29.png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3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36.png"/><Relationship Id="rId7" Type="http://schemas.microsoft.com/office/2007/relationships/hdphoto" Target="../media/hdphoto1.wdp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43.png"/><Relationship Id="rId5" Type="http://schemas.openxmlformats.org/officeDocument/2006/relationships/image" Target="../media/image330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5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62FC2E14-24A9-4C48-BA13-A2E74B0AAD2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6357" y="2212439"/>
            <a:ext cx="10013153" cy="1064354"/>
          </a:xfrm>
        </p:spPr>
        <p:txBody>
          <a:bodyPr/>
          <a:lstStyle/>
          <a:p>
            <a:r>
              <a:rPr lang="en-AU" sz="3200" dirty="0"/>
              <a:t>Optimal sampling in border biosecurity: application to skip-lot sampling</a:t>
            </a:r>
            <a:endParaRPr lang="en-AU" sz="200" dirty="0"/>
          </a:p>
          <a:p>
            <a:endParaRPr lang="en-AU" sz="200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43A3A8E-36C3-446B-985E-CEB7C282636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>
          <a:xfrm>
            <a:off x="566358" y="5199645"/>
            <a:ext cx="5700672" cy="1365214"/>
          </a:xfrm>
        </p:spPr>
        <p:txBody>
          <a:bodyPr>
            <a:normAutofit fontScale="77500" lnSpcReduction="20000"/>
          </a:bodyPr>
          <a:lstStyle/>
          <a:p>
            <a:r>
              <a:rPr lang="en-AU" sz="2800" dirty="0"/>
              <a:t>Dr. Raphaël Trouvé and Prof. Andrew Robinson</a:t>
            </a:r>
          </a:p>
          <a:p>
            <a:r>
              <a:rPr lang="en-AU" sz="2600" dirty="0"/>
              <a:t>raphael.trouve@unimelb.edu.au</a:t>
            </a:r>
          </a:p>
          <a:p>
            <a:r>
              <a:rPr lang="en-AU" sz="2600" dirty="0"/>
              <a:t>apro@unimelb.edu.au</a:t>
            </a:r>
          </a:p>
          <a:p>
            <a:endParaRPr lang="en-AU" sz="2600" dirty="0"/>
          </a:p>
          <a:p>
            <a:endParaRPr lang="en-AU" sz="2100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5335874-7151-DBBD-8BB7-62EED277BE6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147300" y="140207"/>
            <a:ext cx="1915586" cy="103389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2C6EDE18-8956-B2DF-A432-8E474C78594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15401" y="5899470"/>
            <a:ext cx="3176385" cy="818323"/>
          </a:xfrm>
          <a:prstGeom prst="rect">
            <a:avLst/>
          </a:prstGeom>
        </p:spPr>
      </p:pic>
      <p:pic>
        <p:nvPicPr>
          <p:cNvPr id="22" name="Picture 21" descr="A black background with a black square&#10;&#10;Description automatically generated with medium confidence">
            <a:extLst>
              <a:ext uri="{FF2B5EF4-FFF2-40B4-BE49-F238E27FC236}">
                <a16:creationId xmlns:a16="http://schemas.microsoft.com/office/drawing/2014/main" id="{E5F3F16C-2365-7D17-9601-604670465FE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2779" y="5882252"/>
            <a:ext cx="2819400" cy="835541"/>
          </a:xfrm>
          <a:prstGeom prst="rect">
            <a:avLst/>
          </a:prstGeom>
          <a:solidFill>
            <a:schemeClr val="bg1"/>
          </a:solidFill>
        </p:spPr>
      </p:pic>
    </p:spTree>
    <p:extLst>
      <p:ext uri="{BB962C8B-B14F-4D97-AF65-F5344CB8AC3E}">
        <p14:creationId xmlns:p14="http://schemas.microsoft.com/office/powerpoint/2010/main" val="28518948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4279E5-5184-FA46-5612-42580EE5F07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350AC17-3ABE-0F8E-75BE-D33048AE05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29612" y="632654"/>
            <a:ext cx="11367188" cy="498941"/>
          </a:xfrm>
        </p:spPr>
        <p:txBody>
          <a:bodyPr>
            <a:normAutofit/>
          </a:bodyPr>
          <a:lstStyle/>
          <a:p>
            <a:r>
              <a:rPr lang="en-AU" sz="2800" dirty="0"/>
              <a:t>Leakage under skip-lot sampling</a:t>
            </a:r>
            <a:endParaRPr lang="en-US" sz="28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AD163C84-A1BD-CF62-4151-2B2877BF69EC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0D40FFF-5440-353C-5A5F-61B91FD9E8CE}"/>
                  </a:ext>
                </a:extLst>
              </p:cNvPr>
              <p:cNvSpPr txBox="1"/>
              <p:nvPr/>
            </p:nvSpPr>
            <p:spPr>
              <a:xfrm>
                <a:off x="878284" y="1660607"/>
                <a:ext cx="9281716" cy="122886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Total leakage is a weighted average: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b="1" dirty="0">
                  <a:solidFill>
                    <a:srgbClr val="094183"/>
                  </a:solidFill>
                </a:endParaRPr>
              </a:p>
              <a:p>
                <a:pPr lvl="1"/>
                <a:r>
                  <a:rPr lang="en-AU" sz="2400" b="1" dirty="0">
                    <a:solidFill>
                      <a:srgbClr val="094183"/>
                    </a:solidFill>
                  </a:rPr>
                  <a:t>		 </a:t>
                </a:r>
                <a14:m>
                  <m:oMath xmlns:m="http://schemas.openxmlformats.org/officeDocument/2006/math">
                    <m:r>
                      <a:rPr lang="en-AU" sz="2400" b="1" i="0" smtClean="0">
                        <a:latin typeface="Cambria Math" panose="02040503050406030204" pitchFamily="18" charset="0"/>
                      </a:rPr>
                      <m:t>𝐋𝐞𝐚𝐤𝐚𝐠𝐞</m:t>
                    </m:r>
                    <m:r>
                      <a:rPr lang="en-AU" sz="2400" b="1" i="0" smtClean="0">
                        <a:latin typeface="Cambria Math" panose="02040503050406030204" pitchFamily="18" charset="0"/>
                      </a:rPr>
                      <m:t>= </m:t>
                    </m:r>
                    <m:r>
                      <m:rPr>
                        <m:nor/>
                      </m:rPr>
                      <a:rPr lang="en-AU" sz="2400" i="1"/>
                      <m:t>AFI</m:t>
                    </m:r>
                    <m:r>
                      <m:rPr>
                        <m:nor/>
                      </m:rPr>
                      <a:rPr lang="en-AU" sz="2400" b="0" i="0" smtClean="0"/>
                      <m:t> </m:t>
                    </m:r>
                    <m:r>
                      <m:rPr>
                        <m:nor/>
                      </m:rPr>
                      <a:rPr lang="en-AU" sz="2400"/>
                      <m:t>×</m:t>
                    </m:r>
                    <m:r>
                      <m:rPr>
                        <m:nor/>
                      </m:rPr>
                      <a:rPr lang="en-AU" sz="2400" b="0" i="0" smtClean="0"/>
                      <m:t> </m:t>
                    </m:r>
                    <m:sSub>
                      <m:sSub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n-AU" sz="2400" i="1">
                            <a:latin typeface="Cambria Math" panose="02040503050406030204" pitchFamily="18" charset="0"/>
                          </a:rPr>
                          <m:t>𝑖𝑛𝑠𝑝𝑒𝑐𝑡</m:t>
                        </m:r>
                        <m:r>
                          <a:rPr lang="en-AU" sz="2400" b="0" i="1" smtClean="0">
                            <a:latin typeface="Cambria Math" panose="02040503050406030204" pitchFamily="18" charset="0"/>
                          </a:rPr>
                          <m:t>𝑒𝑑</m:t>
                        </m:r>
                      </m:sub>
                    </m:sSub>
                    <m:r>
                      <a:rPr lang="en-AU" sz="2400" b="0" i="1" smtClean="0">
                        <a:latin typeface="Cambria Math" panose="02040503050406030204" pitchFamily="18" charset="0"/>
                      </a:rPr>
                      <m:t>+</m:t>
                    </m:r>
                    <m:d>
                      <m:d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dPr>
                      <m:e>
                        <m:r>
                          <a:rPr lang="ar-AE" sz="2400">
                            <a:latin typeface="Cambria Math" panose="02040503050406030204" pitchFamily="18" charset="0"/>
                          </a:rPr>
                          <m:t>1</m:t>
                        </m:r>
                        <m:r>
                          <a:rPr lang="ar-AE" sz="2400" i="0">
                            <a:latin typeface="Cambria Math" panose="02040503050406030204" pitchFamily="18" charset="0"/>
                          </a:rPr>
                          <m:t>−</m:t>
                        </m:r>
                        <m:r>
                          <m:rPr>
                            <m:nor/>
                          </m:rPr>
                          <a:rPr lang="en-AU" sz="2400" b="0" i="1"/>
                          <m:t>AFI</m:t>
                        </m:r>
                      </m:e>
                    </m:d>
                    <m:r>
                      <m:rPr>
                        <m:nor/>
                      </m:rPr>
                      <a:rPr lang="en-AU" sz="2400" b="0" i="0" smtClean="0"/>
                      <m:t> </m:t>
                    </m:r>
                    <m:r>
                      <m:rPr>
                        <m:nor/>
                      </m:rPr>
                      <a:rPr lang="en-AU" sz="2400"/>
                      <m:t>×</m:t>
                    </m:r>
                    <m:r>
                      <m:rPr>
                        <m:nor/>
                      </m:rPr>
                      <a:rPr lang="en-AU" sz="2400" b="0" i="0" smtClean="0"/>
                      <m:t> </m:t>
                    </m:r>
                    <m:sSub>
                      <m:sSubPr>
                        <m:ctrlPr>
                          <a:rPr lang="ar-AE" sz="2400" b="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b="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n-AU" sz="2400" b="0" i="1" smtClean="0">
                            <a:latin typeface="Cambria Math" panose="02040503050406030204" pitchFamily="18" charset="0"/>
                          </a:rPr>
                          <m:t>𝑢𝑛𝑖𝑛𝑠𝑝𝑒𝑐𝑡𝑒𝑑</m:t>
                        </m:r>
                      </m:sub>
                    </m:sSub>
                  </m:oMath>
                </a14:m>
                <a:endParaRPr lang="en-AU" sz="2400" dirty="0"/>
              </a:p>
            </p:txBody>
          </p:sp>
        </mc:Choice>
        <mc:Fallback xmlns=""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50D40FFF-5440-353C-5A5F-61B91FD9E8C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284" y="1660607"/>
                <a:ext cx="9281716" cy="1228863"/>
              </a:xfrm>
              <a:prstGeom prst="rect">
                <a:avLst/>
              </a:prstGeom>
              <a:blipFill>
                <a:blip r:embed="rId3"/>
                <a:stretch>
                  <a:fillRect l="-854" t="-3960" b="-4455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E67EA7FA-2838-7A0A-A195-837F3658147B}"/>
                  </a:ext>
                </a:extLst>
              </p:cNvPr>
              <p:cNvSpPr txBox="1"/>
              <p:nvPr/>
            </p:nvSpPr>
            <p:spPr>
              <a:xfrm>
                <a:off x="878284" y="3429000"/>
                <a:ext cx="10187542" cy="1967526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i="1" dirty="0">
                    <a:solidFill>
                      <a:srgbClr val="094183"/>
                    </a:solidFill>
                  </a:rPr>
                  <a:t>AFI:</a:t>
                </a:r>
                <a:r>
                  <a:rPr lang="en-AU" sz="2400" dirty="0"/>
                  <a:t> controls the weight on inspected vs uninspected consignments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i="1" dirty="0">
                    <a:solidFill>
                      <a:srgbClr val="094183"/>
                    </a:solidFill>
                  </a:rPr>
                  <a:t>n:</a:t>
                </a:r>
                <a:r>
                  <a:rPr lang="en-AU" sz="2400" dirty="0"/>
                  <a:t> controls how effective inspection is when a consignment is inspected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Next:</a:t>
                </a:r>
                <a:r>
                  <a:rPr lang="en-AU" sz="2400" dirty="0">
                    <a:solidFill>
                      <a:srgbClr val="094183"/>
                    </a:solidFill>
                  </a:rPr>
                  <a:t> </a:t>
                </a:r>
                <a:r>
                  <a:rPr lang="en-AU" sz="2400" dirty="0"/>
                  <a:t>we need expressions for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n-AU" sz="2400" i="1">
                            <a:latin typeface="Cambria Math" panose="02040503050406030204" pitchFamily="18" charset="0"/>
                          </a:rPr>
                          <m:t>𝑖𝑛𝑠𝑝𝑒𝑐𝑡𝑒𝑑</m:t>
                        </m:r>
                      </m:sub>
                    </m:sSub>
                    <m:r>
                      <a:rPr lang="en-AU" sz="2400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AU" sz="2400" dirty="0"/>
                  <a:t>and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i="1">
                            <a:latin typeface="Cambria Math" panose="02040503050406030204" pitchFamily="18" charset="0"/>
                          </a:rPr>
                          <m:t>𝐿</m:t>
                        </m:r>
                      </m:e>
                      <m:sub>
                        <m:r>
                          <a:rPr lang="en-AU" sz="2400" b="0" i="1" smtClean="0">
                            <a:latin typeface="Cambria Math" panose="02040503050406030204" pitchFamily="18" charset="0"/>
                          </a:rPr>
                          <m:t>𝑢𝑛</m:t>
                        </m:r>
                        <m:r>
                          <a:rPr lang="en-AU" sz="2400" i="1">
                            <a:latin typeface="Cambria Math" panose="02040503050406030204" pitchFamily="18" charset="0"/>
                          </a:rPr>
                          <m:t>𝑖𝑛𝑠𝑝𝑒𝑐𝑡𝑒𝑑</m:t>
                        </m:r>
                      </m:sub>
                    </m:sSub>
                  </m:oMath>
                </a14:m>
                <a:endParaRPr lang="en-AU" sz="2400" dirty="0"/>
              </a:p>
            </p:txBody>
          </p:sp>
        </mc:Choice>
        <mc:Fallback xmlns="">
          <p:sp>
            <p:nvSpPr>
              <p:cNvPr id="4" name="TextBox 3">
                <a:extLst>
                  <a:ext uri="{FF2B5EF4-FFF2-40B4-BE49-F238E27FC236}">
                    <a16:creationId xmlns:a16="http://schemas.microsoft.com/office/drawing/2014/main" id="{E67EA7FA-2838-7A0A-A195-837F3658147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284" y="3429000"/>
                <a:ext cx="10187542" cy="1967526"/>
              </a:xfrm>
              <a:prstGeom prst="rect">
                <a:avLst/>
              </a:prstGeom>
              <a:blipFill>
                <a:blip r:embed="rId4"/>
                <a:stretch>
                  <a:fillRect l="-778" t="-2484" b="-4969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27262361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70828" y="615562"/>
            <a:ext cx="10805886" cy="498941"/>
          </a:xfrm>
        </p:spPr>
        <p:txBody>
          <a:bodyPr>
            <a:noAutofit/>
          </a:bodyPr>
          <a:lstStyle/>
          <a:p>
            <a:r>
              <a:rPr lang="en-AU" sz="3200" b="1" dirty="0"/>
              <a:t>Most pathways are overdispersed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D80FB49-6008-4856-99A7-B180760A2306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25B60ABA-4440-0758-CE41-31AA5CC89386}"/>
              </a:ext>
            </a:extLst>
          </p:cNvPr>
          <p:cNvSpPr/>
          <p:nvPr/>
        </p:nvSpPr>
        <p:spPr>
          <a:xfrm>
            <a:off x="10197548" y="3180522"/>
            <a:ext cx="178904" cy="2484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769D03C-C972-2461-F655-0F50042769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6046" y="1279607"/>
            <a:ext cx="5400000" cy="5400000"/>
          </a:xfrm>
          <a:prstGeom prst="rect">
            <a:avLst/>
          </a:prstGeom>
        </p:spPr>
      </p:pic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0BF44C9-5800-C965-2201-C7E064BA98A8}"/>
              </a:ext>
            </a:extLst>
          </p:cNvPr>
          <p:cNvCxnSpPr/>
          <p:nvPr/>
        </p:nvCxnSpPr>
        <p:spPr>
          <a:xfrm>
            <a:off x="10365808" y="2840434"/>
            <a:ext cx="0" cy="54000"/>
          </a:xfrm>
          <a:prstGeom prst="line">
            <a:avLst/>
          </a:prstGeom>
          <a:ln w="2857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pic>
        <p:nvPicPr>
          <p:cNvPr id="21" name="Picture 20">
            <a:extLst>
              <a:ext uri="{FF2B5EF4-FFF2-40B4-BE49-F238E27FC236}">
                <a16:creationId xmlns:a16="http://schemas.microsoft.com/office/drawing/2014/main" id="{8ACCC856-754C-9EFF-9FD1-A4637FCA8E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26085" y="4181145"/>
            <a:ext cx="1199686" cy="874880"/>
          </a:xfrm>
          <a:prstGeom prst="rect">
            <a:avLst/>
          </a:prstGeom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04FAB740-A544-A833-7346-5C21BFA96E0D}"/>
              </a:ext>
            </a:extLst>
          </p:cNvPr>
          <p:cNvSpPr txBox="1"/>
          <p:nvPr/>
        </p:nvSpPr>
        <p:spPr>
          <a:xfrm>
            <a:off x="227899" y="1504020"/>
            <a:ext cx="6294087" cy="25545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000" b="1" dirty="0"/>
              <a:t>What is overdispersion? </a:t>
            </a:r>
          </a:p>
          <a:p>
            <a:r>
              <a:rPr lang="en-AU" sz="2000" b="1" i="1" dirty="0"/>
              <a:t>	“</a:t>
            </a:r>
            <a:r>
              <a:rPr lang="en-AU" sz="2000" i="1" dirty="0"/>
              <a:t>Different consignments from the same pathway 	have different infestation rates.”</a:t>
            </a:r>
          </a:p>
          <a:p>
            <a:endParaRPr lang="en-AU" sz="2000" i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000" b="1" dirty="0"/>
              <a:t>Test: </a:t>
            </a:r>
            <a:r>
              <a:rPr lang="en-AU" sz="2000" dirty="0"/>
              <a:t>Beta-Binomial vs. Binomial distribution</a:t>
            </a:r>
            <a:endParaRPr lang="en-AU" sz="2000" i="1" dirty="0"/>
          </a:p>
          <a:p>
            <a:pPr marL="285750" indent="-285750">
              <a:buFontTx/>
              <a:buChar char="-"/>
            </a:pPr>
            <a:endParaRPr lang="en-AU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000" b="1" dirty="0"/>
              <a:t>Material: </a:t>
            </a:r>
            <a:r>
              <a:rPr lang="en-AU" sz="2000" dirty="0"/>
              <a:t>5 datasets (AUS, NZ). 62 diverse pathways.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AU" sz="2000" b="1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848DE36-921B-060D-ED5C-FE69832AA62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979635" y="4067978"/>
            <a:ext cx="1376385" cy="10219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CF95773-178A-956B-4E58-AE89A6DA101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 l="29033" t="12662" r="47573" b="31433"/>
          <a:stretch/>
        </p:blipFill>
        <p:spPr>
          <a:xfrm>
            <a:off x="3249970" y="3962932"/>
            <a:ext cx="1618166" cy="115266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6A7ABC2C-E477-E874-20E4-4BB0078042A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4900" y="3962932"/>
            <a:ext cx="1610035" cy="1093093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0FD9875-1953-57B8-2FD7-AC78FCC97E6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119" t="-1" r="28558" b="84103"/>
          <a:stretch>
            <a:fillRect/>
          </a:stretch>
        </p:blipFill>
        <p:spPr>
          <a:xfrm>
            <a:off x="10505610" y="1665256"/>
            <a:ext cx="1667121" cy="497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944492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6B8DC5-FE12-40C7-11E1-6EFD6CAC5E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17">
            <a:extLst>
              <a:ext uri="{FF2B5EF4-FFF2-40B4-BE49-F238E27FC236}">
                <a16:creationId xmlns:a16="http://schemas.microsoft.com/office/drawing/2014/main" id="{4B83D562-6EDC-F478-8D0D-E2E7FB4DFE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06295" y="1298643"/>
            <a:ext cx="5400000" cy="5400000"/>
          </a:xfrm>
          <a:prstGeom prst="rect">
            <a:avLst/>
          </a:prstGeom>
        </p:spPr>
      </p:pic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79FF8D04-B4C3-E418-F059-998F33DE5D75}"/>
              </a:ext>
            </a:extLst>
          </p:cNvPr>
          <p:cNvSpPr/>
          <p:nvPr/>
        </p:nvSpPr>
        <p:spPr>
          <a:xfrm>
            <a:off x="169840" y="5933064"/>
            <a:ext cx="7155520" cy="688076"/>
          </a:xfrm>
          <a:prstGeom prst="round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F17FA69-A55C-EBD9-0676-7EB6CE160574}"/>
              </a:ext>
            </a:extLst>
          </p:cNvPr>
          <p:cNvSpPr txBox="1"/>
          <p:nvPr/>
        </p:nvSpPr>
        <p:spPr>
          <a:xfrm>
            <a:off x="227897" y="1516365"/>
            <a:ext cx="6977109" cy="50167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000" b="1" dirty="0"/>
              <a:t>What is overdispersion? </a:t>
            </a:r>
          </a:p>
          <a:p>
            <a:r>
              <a:rPr lang="en-AU" sz="2000" b="1" i="1" dirty="0"/>
              <a:t>	“</a:t>
            </a:r>
            <a:r>
              <a:rPr lang="en-AU" sz="2000" i="1" dirty="0"/>
              <a:t>Different consignments from the same pathway 	have different infestation rates.”</a:t>
            </a:r>
          </a:p>
          <a:p>
            <a:endParaRPr lang="en-AU" sz="2000" i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000" b="1" dirty="0"/>
              <a:t>Test: </a:t>
            </a:r>
            <a:r>
              <a:rPr lang="en-AU" sz="2000" dirty="0"/>
              <a:t>Beta-Binomial vs. Binomial distribution</a:t>
            </a:r>
            <a:endParaRPr lang="en-AU" sz="2000" i="1" dirty="0"/>
          </a:p>
          <a:p>
            <a:pPr marL="285750" indent="-285750">
              <a:buFontTx/>
              <a:buChar char="-"/>
            </a:pPr>
            <a:endParaRPr lang="en-AU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000" b="1" dirty="0"/>
              <a:t>Material: </a:t>
            </a:r>
            <a:r>
              <a:rPr lang="en-AU" sz="2000" dirty="0"/>
              <a:t>5 datasets (AUS, NZ). 62 diverse pathways.</a:t>
            </a:r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000" b="1" dirty="0"/>
              <a:t>     58 out of 62 pathways (94%) pathways were overdispersed 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BFF39A2-447A-80D7-32F6-E88FA4B501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79635" y="4067978"/>
            <a:ext cx="1376385" cy="102195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E6BFEE07-BFE1-52FB-8994-CE469A979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0828" y="615562"/>
            <a:ext cx="10805886" cy="498941"/>
          </a:xfrm>
        </p:spPr>
        <p:txBody>
          <a:bodyPr>
            <a:noAutofit/>
          </a:bodyPr>
          <a:lstStyle/>
          <a:p>
            <a:r>
              <a:rPr lang="en-AU" sz="3200" b="1" dirty="0"/>
              <a:t>Most pathways are overdispersed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E7E3CDB-9207-1660-D02A-AA05DCCD093D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85EA3D90-31C7-7813-846B-071581BF1FA6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l="29033" t="12662" r="47573" b="31433"/>
          <a:stretch/>
        </p:blipFill>
        <p:spPr>
          <a:xfrm>
            <a:off x="3249970" y="3962932"/>
            <a:ext cx="1618166" cy="1152666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00DA1C1E-7C7E-7F2E-BC37-2A90197C8EA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4900" y="3962932"/>
            <a:ext cx="1610035" cy="109309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93715367-821C-003C-8994-7499DC2DD09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26085" y="4181145"/>
            <a:ext cx="1199686" cy="87488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D966FD32-C414-7F0C-0A60-C50B9FFAA8EF}"/>
              </a:ext>
            </a:extLst>
          </p:cNvPr>
          <p:cNvSpPr txBox="1"/>
          <p:nvPr/>
        </p:nvSpPr>
        <p:spPr>
          <a:xfrm>
            <a:off x="10338301" y="5401296"/>
            <a:ext cx="22588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(Trouvé and Robinson, 2024)</a:t>
            </a:r>
          </a:p>
        </p:txBody>
      </p:sp>
      <p:sp>
        <p:nvSpPr>
          <p:cNvPr id="15" name="Arrow: Right 14">
            <a:extLst>
              <a:ext uri="{FF2B5EF4-FFF2-40B4-BE49-F238E27FC236}">
                <a16:creationId xmlns:a16="http://schemas.microsoft.com/office/drawing/2014/main" id="{76391974-9CE6-0771-DF39-5CB182BFCB45}"/>
              </a:ext>
            </a:extLst>
          </p:cNvPr>
          <p:cNvSpPr/>
          <p:nvPr/>
        </p:nvSpPr>
        <p:spPr>
          <a:xfrm>
            <a:off x="259958" y="6107111"/>
            <a:ext cx="439653" cy="351775"/>
          </a:xfrm>
          <a:prstGeom prst="rightArrow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dirty="0">
              <a:solidFill>
                <a:srgbClr val="C00000"/>
              </a:solidFill>
              <a:highlight>
                <a:srgbClr val="800000"/>
              </a:highlight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37AAF1D-1D0E-6BF9-9387-03A69D998BA0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119" t="-1" r="28558" b="84103"/>
          <a:stretch>
            <a:fillRect/>
          </a:stretch>
        </p:blipFill>
        <p:spPr>
          <a:xfrm>
            <a:off x="10505610" y="1665256"/>
            <a:ext cx="1667121" cy="4974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8025969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9548BE-F9EB-6691-1CAF-E90AC3B7A9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934F20FF-D4C6-B87D-A29A-7859999233C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1" r="28558" b="40113"/>
          <a:stretch>
            <a:fillRect/>
          </a:stretch>
        </p:blipFill>
        <p:spPr>
          <a:xfrm>
            <a:off x="1453816" y="1461637"/>
            <a:ext cx="6751825" cy="2371526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87C4D625-7E40-6033-1DA1-1F344659B69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0412" y="632654"/>
            <a:ext cx="11615057" cy="498941"/>
          </a:xfrm>
        </p:spPr>
        <p:txBody>
          <a:bodyPr>
            <a:normAutofit/>
          </a:bodyPr>
          <a:lstStyle/>
          <a:p>
            <a:r>
              <a:rPr lang="en-AU" sz="2800" dirty="0"/>
              <a:t>Leakage in overdispersed pathways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F5A5CB9-A696-AB96-ABCA-B61D8A12AF07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34054DDF-D3A9-8695-4917-2FB1FCEEABD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93069" y="1806203"/>
            <a:ext cx="1173032" cy="73124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81FEE39-76F8-1FBB-6E69-FB9F3C2DD8C5}"/>
                  </a:ext>
                </a:extLst>
              </p:cNvPr>
              <p:cNvSpPr txBox="1"/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𝑢𝑛𝑖𝑛𝑠𝑝𝑒𝑐𝑡𝑒𝑑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781FEE39-76F8-1FBB-6E69-FB9F3C2DD8C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blipFill>
                <a:blip r:embed="rId5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TextBox 14">
            <a:extLst>
              <a:ext uri="{FF2B5EF4-FFF2-40B4-BE49-F238E27FC236}">
                <a16:creationId xmlns:a16="http://schemas.microsoft.com/office/drawing/2014/main" id="{8C38102D-5A38-80A3-4980-B1392EF0AD75}"/>
              </a:ext>
            </a:extLst>
          </p:cNvPr>
          <p:cNvSpPr txBox="1"/>
          <p:nvPr/>
        </p:nvSpPr>
        <p:spPr>
          <a:xfrm>
            <a:off x="8312377" y="1208470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2525FF"/>
                </a:solidFill>
              </a:rPr>
              <a:t>Mean infestation rate</a:t>
            </a:r>
          </a:p>
        </p:txBody>
      </p:sp>
      <p:cxnSp>
        <p:nvCxnSpPr>
          <p:cNvPr id="16" name="Connector: Curved 15">
            <a:extLst>
              <a:ext uri="{FF2B5EF4-FFF2-40B4-BE49-F238E27FC236}">
                <a16:creationId xmlns:a16="http://schemas.microsoft.com/office/drawing/2014/main" id="{77CB57FD-AF6B-C35A-4542-D9E68D36B877}"/>
              </a:ext>
            </a:extLst>
          </p:cNvPr>
          <p:cNvCxnSpPr>
            <a:cxnSpLocks/>
          </p:cNvCxnSpPr>
          <p:nvPr/>
        </p:nvCxnSpPr>
        <p:spPr>
          <a:xfrm>
            <a:off x="10120874" y="1563406"/>
            <a:ext cx="350613" cy="275121"/>
          </a:xfrm>
          <a:prstGeom prst="curvedConnector3">
            <a:avLst>
              <a:gd name="adj1" fmla="val 10358"/>
            </a:avLst>
          </a:prstGeom>
          <a:ln>
            <a:solidFill>
              <a:srgbClr val="2525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304F7D86-E9DD-2F2D-6F0E-D30905AB12A3}"/>
              </a:ext>
            </a:extLst>
          </p:cNvPr>
          <p:cNvSpPr txBox="1"/>
          <p:nvPr/>
        </p:nvSpPr>
        <p:spPr>
          <a:xfrm>
            <a:off x="10824503" y="1113197"/>
            <a:ext cx="18188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Consignment </a:t>
            </a:r>
          </a:p>
          <a:p>
            <a:r>
              <a:rPr lang="en-AU" dirty="0"/>
              <a:t>    size</a:t>
            </a:r>
          </a:p>
        </p:txBody>
      </p:sp>
      <p:cxnSp>
        <p:nvCxnSpPr>
          <p:cNvPr id="18" name="Connector: Curved 17">
            <a:extLst>
              <a:ext uri="{FF2B5EF4-FFF2-40B4-BE49-F238E27FC236}">
                <a16:creationId xmlns:a16="http://schemas.microsoft.com/office/drawing/2014/main" id="{68EFC5F6-7B51-F38E-A81C-F09527579877}"/>
              </a:ext>
            </a:extLst>
          </p:cNvPr>
          <p:cNvCxnSpPr>
            <a:cxnSpLocks/>
          </p:cNvCxnSpPr>
          <p:nvPr/>
        </p:nvCxnSpPr>
        <p:spPr>
          <a:xfrm rot="5400000">
            <a:off x="11358892" y="1566436"/>
            <a:ext cx="330040" cy="239030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Rectangle 22">
            <a:extLst>
              <a:ext uri="{FF2B5EF4-FFF2-40B4-BE49-F238E27FC236}">
                <a16:creationId xmlns:a16="http://schemas.microsoft.com/office/drawing/2014/main" id="{67E249F7-D033-6429-1963-49BA103A133D}"/>
              </a:ext>
            </a:extLst>
          </p:cNvPr>
          <p:cNvSpPr/>
          <p:nvPr/>
        </p:nvSpPr>
        <p:spPr>
          <a:xfrm>
            <a:off x="8173138" y="1751760"/>
            <a:ext cx="3588677" cy="91097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36B119ED-FC1A-8B9E-83F9-ED4FC27C263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152" t="41371" r="29762" b="40113"/>
          <a:stretch>
            <a:fillRect/>
          </a:stretch>
        </p:blipFill>
        <p:spPr>
          <a:xfrm>
            <a:off x="8085606" y="3099935"/>
            <a:ext cx="2843303" cy="733228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261698A3-4CA2-2C68-C15F-144A28091B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80" t="35355" r="69426" b="57051"/>
          <a:stretch>
            <a:fillRect/>
          </a:stretch>
        </p:blipFill>
        <p:spPr>
          <a:xfrm flipH="1">
            <a:off x="8010144" y="2859783"/>
            <a:ext cx="2963012" cy="3005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83769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2643BB-E0E0-24FB-F52C-EBF200BDDB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FB849F38-62F2-82E3-5FB4-2AE8A48C446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3816" y="1461637"/>
            <a:ext cx="9450758" cy="3960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564044EE-6482-6BB6-0EF5-967A6FFA59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0412" y="632654"/>
            <a:ext cx="11615057" cy="498941"/>
          </a:xfrm>
        </p:spPr>
        <p:txBody>
          <a:bodyPr>
            <a:normAutofit/>
          </a:bodyPr>
          <a:lstStyle/>
          <a:p>
            <a:r>
              <a:rPr lang="en-AU" sz="2800" dirty="0"/>
              <a:t>Leakage in overdispersed pathways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29EC3CD-E561-CC12-8C0D-7AE8580B6F7F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8CF722C9-9A1E-0920-22F6-0A4A337DBF5D}"/>
              </a:ext>
            </a:extLst>
          </p:cNvPr>
          <p:cNvSpPr/>
          <p:nvPr/>
        </p:nvSpPr>
        <p:spPr>
          <a:xfrm>
            <a:off x="2911450" y="5682362"/>
            <a:ext cx="7607044" cy="105708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C080A30-9EEE-2767-D8A6-42F1F86D84E7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rcRect r="61203"/>
          <a:stretch/>
        </p:blipFill>
        <p:spPr>
          <a:xfrm>
            <a:off x="6014079" y="5793593"/>
            <a:ext cx="1666882" cy="8002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CA27F37-E46C-5261-90A8-9622188C74F8}"/>
              </a:ext>
            </a:extLst>
          </p:cNvPr>
          <p:cNvSpPr txBox="1"/>
          <p:nvPr/>
        </p:nvSpPr>
        <p:spPr>
          <a:xfrm>
            <a:off x="5229642" y="5236155"/>
            <a:ext cx="30230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Prop. compliant consignments</a:t>
            </a:r>
          </a:p>
        </p:txBody>
      </p:sp>
      <p:cxnSp>
        <p:nvCxnSpPr>
          <p:cNvPr id="11" name="Connector: Curved 10">
            <a:extLst>
              <a:ext uri="{FF2B5EF4-FFF2-40B4-BE49-F238E27FC236}">
                <a16:creationId xmlns:a16="http://schemas.microsoft.com/office/drawing/2014/main" id="{D77A929B-CE9F-8517-D697-7196FB36AED0}"/>
              </a:ext>
            </a:extLst>
          </p:cNvPr>
          <p:cNvCxnSpPr>
            <a:cxnSpLocks/>
          </p:cNvCxnSpPr>
          <p:nvPr/>
        </p:nvCxnSpPr>
        <p:spPr>
          <a:xfrm rot="16200000" flipH="1">
            <a:off x="6615024" y="5561097"/>
            <a:ext cx="274304" cy="19068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B45EC01D-1FC4-3F6E-FC71-CF4109698B0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93069" y="1806203"/>
            <a:ext cx="1173032" cy="731241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AD740BA-23BC-1187-86DE-53C1088721FC}"/>
                  </a:ext>
                </a:extLst>
              </p:cNvPr>
              <p:cNvSpPr txBox="1"/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i="1">
                              <a:latin typeface="Cambria Math" panose="02040503050406030204" pitchFamily="18" charset="0"/>
                            </a:rPr>
                            <m:t>𝑖𝑛𝑠𝑝𝑒𝑐𝑡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4AD740BA-23BC-1187-86DE-53C1088721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blipFill>
                <a:blip r:embed="rId6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TextBox 14">
            <a:extLst>
              <a:ext uri="{FF2B5EF4-FFF2-40B4-BE49-F238E27FC236}">
                <a16:creationId xmlns:a16="http://schemas.microsoft.com/office/drawing/2014/main" id="{65A11D08-A6EC-6FB9-FCDB-0299508CE9F3}"/>
              </a:ext>
            </a:extLst>
          </p:cNvPr>
          <p:cNvSpPr txBox="1"/>
          <p:nvPr/>
        </p:nvSpPr>
        <p:spPr>
          <a:xfrm>
            <a:off x="8312377" y="1208470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2525FF"/>
                </a:solidFill>
              </a:rPr>
              <a:t>Mean infestation rate</a:t>
            </a:r>
          </a:p>
        </p:txBody>
      </p:sp>
      <p:cxnSp>
        <p:nvCxnSpPr>
          <p:cNvPr id="16" name="Connector: Curved 15">
            <a:extLst>
              <a:ext uri="{FF2B5EF4-FFF2-40B4-BE49-F238E27FC236}">
                <a16:creationId xmlns:a16="http://schemas.microsoft.com/office/drawing/2014/main" id="{92C3127D-1F0E-BFA7-32B3-7137300FD2DD}"/>
              </a:ext>
            </a:extLst>
          </p:cNvPr>
          <p:cNvCxnSpPr>
            <a:cxnSpLocks/>
          </p:cNvCxnSpPr>
          <p:nvPr/>
        </p:nvCxnSpPr>
        <p:spPr>
          <a:xfrm>
            <a:off x="10120874" y="1563406"/>
            <a:ext cx="350613" cy="275121"/>
          </a:xfrm>
          <a:prstGeom prst="curvedConnector3">
            <a:avLst>
              <a:gd name="adj1" fmla="val 10358"/>
            </a:avLst>
          </a:prstGeom>
          <a:ln>
            <a:solidFill>
              <a:srgbClr val="2525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041C74A4-9B54-A264-4978-E5F3345B0BF4}"/>
              </a:ext>
            </a:extLst>
          </p:cNvPr>
          <p:cNvSpPr txBox="1"/>
          <p:nvPr/>
        </p:nvSpPr>
        <p:spPr>
          <a:xfrm>
            <a:off x="10824503" y="1113197"/>
            <a:ext cx="18188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Consignment </a:t>
            </a:r>
          </a:p>
          <a:p>
            <a:r>
              <a:rPr lang="en-AU" dirty="0"/>
              <a:t>    size</a:t>
            </a:r>
          </a:p>
        </p:txBody>
      </p:sp>
      <p:cxnSp>
        <p:nvCxnSpPr>
          <p:cNvPr id="18" name="Connector: Curved 17">
            <a:extLst>
              <a:ext uri="{FF2B5EF4-FFF2-40B4-BE49-F238E27FC236}">
                <a16:creationId xmlns:a16="http://schemas.microsoft.com/office/drawing/2014/main" id="{2587F5AA-63A9-7EEC-BB2C-1E386C4C23DB}"/>
              </a:ext>
            </a:extLst>
          </p:cNvPr>
          <p:cNvCxnSpPr>
            <a:cxnSpLocks/>
          </p:cNvCxnSpPr>
          <p:nvPr/>
        </p:nvCxnSpPr>
        <p:spPr>
          <a:xfrm rot="5400000">
            <a:off x="11358892" y="1566436"/>
            <a:ext cx="330040" cy="239030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5CAF325-F558-D568-42BF-8DF55A3DC02E}"/>
                  </a:ext>
                </a:extLst>
              </p:cNvPr>
              <p:cNvSpPr txBox="1"/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𝑢𝑛𝑖𝑛𝑠𝑝𝑒𝑐𝑡𝑒𝑑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C5CAF325-F558-D568-42BF-8DF55A3DC02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blipFill>
                <a:blip r:embed="rId7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Rectangle 12">
            <a:extLst>
              <a:ext uri="{FF2B5EF4-FFF2-40B4-BE49-F238E27FC236}">
                <a16:creationId xmlns:a16="http://schemas.microsoft.com/office/drawing/2014/main" id="{38985036-8DBC-45FB-D508-4300528946C0}"/>
              </a:ext>
            </a:extLst>
          </p:cNvPr>
          <p:cNvSpPr/>
          <p:nvPr/>
        </p:nvSpPr>
        <p:spPr>
          <a:xfrm>
            <a:off x="8173138" y="1751760"/>
            <a:ext cx="3588677" cy="91097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</p:spTree>
    <p:extLst>
      <p:ext uri="{BB962C8B-B14F-4D97-AF65-F5344CB8AC3E}">
        <p14:creationId xmlns:p14="http://schemas.microsoft.com/office/powerpoint/2010/main" val="355674342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68192D8-23AA-BB81-7103-8CD64C064E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54E43A89-2E19-9A04-4CAE-E7DD50A4F8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62"/>
          <a:stretch/>
        </p:blipFill>
        <p:spPr>
          <a:xfrm>
            <a:off x="1456829" y="1462445"/>
            <a:ext cx="9450758" cy="372387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F92B3513-E457-42E9-29F4-EC08D7F4C8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0412" y="632654"/>
            <a:ext cx="11615057" cy="498941"/>
          </a:xfrm>
        </p:spPr>
        <p:txBody>
          <a:bodyPr>
            <a:normAutofit/>
          </a:bodyPr>
          <a:lstStyle/>
          <a:p>
            <a:r>
              <a:rPr lang="en-AU" sz="2800" dirty="0"/>
              <a:t>Leakage in overdispersed pathways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A1F64CB2-D68D-4980-43C2-A4D0FBCD6D8E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>
            <a:extLst>
              <a:ext uri="{FF2B5EF4-FFF2-40B4-BE49-F238E27FC236}">
                <a16:creationId xmlns:a16="http://schemas.microsoft.com/office/drawing/2014/main" id="{0858047E-1848-A319-D09B-B32702E5A51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4078" y="5793593"/>
            <a:ext cx="4296375" cy="80021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61D2DF58-3289-A63D-247C-7769380F2838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rcRect r="61203"/>
          <a:stretch/>
        </p:blipFill>
        <p:spPr>
          <a:xfrm>
            <a:off x="6014079" y="5793593"/>
            <a:ext cx="1666882" cy="8002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AAF75E2-8FFD-8352-0951-7B10A4FFDFF7}"/>
              </a:ext>
            </a:extLst>
          </p:cNvPr>
          <p:cNvSpPr txBox="1"/>
          <p:nvPr/>
        </p:nvSpPr>
        <p:spPr>
          <a:xfrm>
            <a:off x="5229642" y="5236155"/>
            <a:ext cx="30230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Prop. compliant consignments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32C0A0DC-BEC9-6F37-C244-304A79D0ED55}"/>
              </a:ext>
            </a:extLst>
          </p:cNvPr>
          <p:cNvSpPr/>
          <p:nvPr/>
        </p:nvSpPr>
        <p:spPr>
          <a:xfrm>
            <a:off x="7424928" y="4718304"/>
            <a:ext cx="3482659" cy="5882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BFAA197-077E-C612-444B-D504F2B72ECD}"/>
              </a:ext>
            </a:extLst>
          </p:cNvPr>
          <p:cNvSpPr txBox="1"/>
          <p:nvPr/>
        </p:nvSpPr>
        <p:spPr>
          <a:xfrm>
            <a:off x="7712164" y="4987056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4FA74F"/>
                </a:solidFill>
              </a:rPr>
              <a:t>Mean infestation rate</a:t>
            </a:r>
          </a:p>
        </p:txBody>
      </p:sp>
      <p:cxnSp>
        <p:nvCxnSpPr>
          <p:cNvPr id="15" name="Connector: Curved 14">
            <a:extLst>
              <a:ext uri="{FF2B5EF4-FFF2-40B4-BE49-F238E27FC236}">
                <a16:creationId xmlns:a16="http://schemas.microsoft.com/office/drawing/2014/main" id="{42C5F3C1-5397-B554-CDEE-C5FB5136501E}"/>
              </a:ext>
            </a:extLst>
          </p:cNvPr>
          <p:cNvCxnSpPr>
            <a:cxnSpLocks/>
          </p:cNvCxnSpPr>
          <p:nvPr/>
        </p:nvCxnSpPr>
        <p:spPr>
          <a:xfrm rot="5400000">
            <a:off x="8341197" y="5430806"/>
            <a:ext cx="518057" cy="300175"/>
          </a:xfrm>
          <a:prstGeom prst="curvedConnector3">
            <a:avLst>
              <a:gd name="adj1" fmla="val 73289"/>
            </a:avLst>
          </a:prstGeom>
          <a:ln>
            <a:solidFill>
              <a:srgbClr val="4FA74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or: Curved 17">
            <a:extLst>
              <a:ext uri="{FF2B5EF4-FFF2-40B4-BE49-F238E27FC236}">
                <a16:creationId xmlns:a16="http://schemas.microsoft.com/office/drawing/2014/main" id="{AC2B04E1-9118-454D-04C1-AC322BC99938}"/>
              </a:ext>
            </a:extLst>
          </p:cNvPr>
          <p:cNvCxnSpPr>
            <a:cxnSpLocks/>
            <a:endCxn id="4" idx="0"/>
          </p:cNvCxnSpPr>
          <p:nvPr/>
        </p:nvCxnSpPr>
        <p:spPr>
          <a:xfrm rot="16200000" flipH="1">
            <a:off x="6615024" y="5561097"/>
            <a:ext cx="274304" cy="19068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Picture 16">
            <a:extLst>
              <a:ext uri="{FF2B5EF4-FFF2-40B4-BE49-F238E27FC236}">
                <a16:creationId xmlns:a16="http://schemas.microsoft.com/office/drawing/2014/main" id="{19B796DE-C6C5-23AD-C7E2-3A418B1D912A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93069" y="1806203"/>
            <a:ext cx="1173032" cy="73124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885A32D4-86CC-270B-DC18-07AF31689F3B}"/>
              </a:ext>
            </a:extLst>
          </p:cNvPr>
          <p:cNvSpPr txBox="1"/>
          <p:nvPr/>
        </p:nvSpPr>
        <p:spPr>
          <a:xfrm>
            <a:off x="8312377" y="1208470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2525FF"/>
                </a:solidFill>
              </a:rPr>
              <a:t>Mean infestation rate</a:t>
            </a:r>
          </a:p>
        </p:txBody>
      </p:sp>
      <p:cxnSp>
        <p:nvCxnSpPr>
          <p:cNvPr id="22" name="Connector: Curved 21">
            <a:extLst>
              <a:ext uri="{FF2B5EF4-FFF2-40B4-BE49-F238E27FC236}">
                <a16:creationId xmlns:a16="http://schemas.microsoft.com/office/drawing/2014/main" id="{AFB7C3D3-6670-BB79-A60C-FB639BB36BDF}"/>
              </a:ext>
            </a:extLst>
          </p:cNvPr>
          <p:cNvCxnSpPr>
            <a:cxnSpLocks/>
          </p:cNvCxnSpPr>
          <p:nvPr/>
        </p:nvCxnSpPr>
        <p:spPr>
          <a:xfrm>
            <a:off x="10120874" y="1563406"/>
            <a:ext cx="350613" cy="275121"/>
          </a:xfrm>
          <a:prstGeom prst="curvedConnector3">
            <a:avLst>
              <a:gd name="adj1" fmla="val 10358"/>
            </a:avLst>
          </a:prstGeom>
          <a:ln>
            <a:solidFill>
              <a:srgbClr val="2525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833D77F3-0B49-EFC7-D631-6EFEE0B89236}"/>
              </a:ext>
            </a:extLst>
          </p:cNvPr>
          <p:cNvSpPr txBox="1"/>
          <p:nvPr/>
        </p:nvSpPr>
        <p:spPr>
          <a:xfrm>
            <a:off x="10824503" y="1113197"/>
            <a:ext cx="18188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Consignment </a:t>
            </a:r>
          </a:p>
          <a:p>
            <a:r>
              <a:rPr lang="en-AU" dirty="0"/>
              <a:t>    size</a:t>
            </a:r>
          </a:p>
        </p:txBody>
      </p: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87337F32-DB72-9A4F-0B24-15702E9036B4}"/>
              </a:ext>
            </a:extLst>
          </p:cNvPr>
          <p:cNvCxnSpPr>
            <a:cxnSpLocks/>
          </p:cNvCxnSpPr>
          <p:nvPr/>
        </p:nvCxnSpPr>
        <p:spPr>
          <a:xfrm rot="5400000">
            <a:off x="11358892" y="1566436"/>
            <a:ext cx="330040" cy="239030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80DBFE81-9C61-3195-9F4B-185FA1CEB041}"/>
              </a:ext>
            </a:extLst>
          </p:cNvPr>
          <p:cNvSpPr/>
          <p:nvPr/>
        </p:nvSpPr>
        <p:spPr>
          <a:xfrm>
            <a:off x="2911450" y="5682362"/>
            <a:ext cx="7607044" cy="105708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E458468-7C55-4FA3-BEE7-F3D9FEA01ED6}"/>
                  </a:ext>
                </a:extLst>
              </p:cNvPr>
              <p:cNvSpPr txBox="1"/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𝑢𝑛𝑖𝑛𝑠𝑝𝑒𝑐𝑡𝑒𝑑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CE458468-7C55-4FA3-BEE7-F3D9FEA01E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blipFill>
                <a:blip r:embed="rId6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ectangle 5">
            <a:extLst>
              <a:ext uri="{FF2B5EF4-FFF2-40B4-BE49-F238E27FC236}">
                <a16:creationId xmlns:a16="http://schemas.microsoft.com/office/drawing/2014/main" id="{6D161C32-50F6-470D-7044-96C099FA2B20}"/>
              </a:ext>
            </a:extLst>
          </p:cNvPr>
          <p:cNvSpPr/>
          <p:nvPr/>
        </p:nvSpPr>
        <p:spPr>
          <a:xfrm>
            <a:off x="8173138" y="1751760"/>
            <a:ext cx="3588677" cy="91097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824B0D4-5240-D1D4-E343-7837EA1043E2}"/>
                  </a:ext>
                </a:extLst>
              </p:cNvPr>
              <p:cNvSpPr txBox="1"/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i="1">
                              <a:latin typeface="Cambria Math" panose="02040503050406030204" pitchFamily="18" charset="0"/>
                            </a:rPr>
                            <m:t>𝑖𝑛𝑠𝑝𝑒𝑐𝑡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3824B0D4-5240-D1D4-E343-7837EA1043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blipFill>
                <a:blip r:embed="rId7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85859719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BFFD91-D50B-B12D-7FA8-B832B8C91F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1A2F7B8C-F3FA-E54F-62A6-C855897D2ED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62"/>
          <a:stretch/>
        </p:blipFill>
        <p:spPr>
          <a:xfrm>
            <a:off x="1456829" y="1462445"/>
            <a:ext cx="9450758" cy="372387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362CEF1-5A9C-9583-829E-A9198187A1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80412" y="632654"/>
            <a:ext cx="11615057" cy="498941"/>
          </a:xfrm>
        </p:spPr>
        <p:txBody>
          <a:bodyPr>
            <a:normAutofit/>
          </a:bodyPr>
          <a:lstStyle/>
          <a:p>
            <a:r>
              <a:rPr lang="en-AU" sz="2800" dirty="0"/>
              <a:t>Leakage in overdispersed pathways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302B477-15AC-A928-14A1-370D401E4A61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>
            <a:extLst>
              <a:ext uri="{FF2B5EF4-FFF2-40B4-BE49-F238E27FC236}">
                <a16:creationId xmlns:a16="http://schemas.microsoft.com/office/drawing/2014/main" id="{C460BE8A-9944-E58F-FE7D-2A477D92C59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14078" y="5793593"/>
            <a:ext cx="4296375" cy="80021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7DB6D183-8442-5C85-FEF8-9A5A00643711}"/>
              </a:ext>
            </a:extLst>
          </p:cNvPr>
          <p:cNvPicPr>
            <a:picLocks noChangeAspect="1"/>
          </p:cNvPicPr>
          <p:nvPr/>
        </p:nvPicPr>
        <p:blipFill>
          <a:blip r:embed="rId4">
            <a:grayscl/>
          </a:blip>
          <a:srcRect r="61203"/>
          <a:stretch/>
        </p:blipFill>
        <p:spPr>
          <a:xfrm>
            <a:off x="6014079" y="5793593"/>
            <a:ext cx="1666882" cy="80021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A01A6770-FF97-1768-90C5-7517161DE945}"/>
              </a:ext>
            </a:extLst>
          </p:cNvPr>
          <p:cNvSpPr txBox="1"/>
          <p:nvPr/>
        </p:nvSpPr>
        <p:spPr>
          <a:xfrm>
            <a:off x="5229642" y="5236155"/>
            <a:ext cx="30230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Prop. compliant consignments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9068229-02CA-D069-A8A7-AD312B0E48E2}"/>
              </a:ext>
            </a:extLst>
          </p:cNvPr>
          <p:cNvSpPr/>
          <p:nvPr/>
        </p:nvSpPr>
        <p:spPr>
          <a:xfrm>
            <a:off x="7424928" y="4718304"/>
            <a:ext cx="3482659" cy="5882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02C677-C25E-D676-5CB6-C5A675C3B7AC}"/>
              </a:ext>
            </a:extLst>
          </p:cNvPr>
          <p:cNvSpPr txBox="1"/>
          <p:nvPr/>
        </p:nvSpPr>
        <p:spPr>
          <a:xfrm>
            <a:off x="7712164" y="4987056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4FA74F"/>
                </a:solidFill>
              </a:rPr>
              <a:t>Mean infestation rate</a:t>
            </a:r>
          </a:p>
        </p:txBody>
      </p:sp>
      <p:cxnSp>
        <p:nvCxnSpPr>
          <p:cNvPr id="15" name="Connector: Curved 14">
            <a:extLst>
              <a:ext uri="{FF2B5EF4-FFF2-40B4-BE49-F238E27FC236}">
                <a16:creationId xmlns:a16="http://schemas.microsoft.com/office/drawing/2014/main" id="{B48FC8C5-95E4-80C5-3D07-4BA718D81004}"/>
              </a:ext>
            </a:extLst>
          </p:cNvPr>
          <p:cNvCxnSpPr>
            <a:cxnSpLocks/>
          </p:cNvCxnSpPr>
          <p:nvPr/>
        </p:nvCxnSpPr>
        <p:spPr>
          <a:xfrm rot="5400000">
            <a:off x="8341197" y="5430806"/>
            <a:ext cx="518057" cy="300175"/>
          </a:xfrm>
          <a:prstGeom prst="curvedConnector3">
            <a:avLst>
              <a:gd name="adj1" fmla="val 73289"/>
            </a:avLst>
          </a:prstGeom>
          <a:ln>
            <a:solidFill>
              <a:srgbClr val="4FA74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nector: Curved 17">
            <a:extLst>
              <a:ext uri="{FF2B5EF4-FFF2-40B4-BE49-F238E27FC236}">
                <a16:creationId xmlns:a16="http://schemas.microsoft.com/office/drawing/2014/main" id="{77D93CB6-415B-442E-9180-CC79765CAB03}"/>
              </a:ext>
            </a:extLst>
          </p:cNvPr>
          <p:cNvCxnSpPr>
            <a:cxnSpLocks/>
            <a:endCxn id="4" idx="0"/>
          </p:cNvCxnSpPr>
          <p:nvPr/>
        </p:nvCxnSpPr>
        <p:spPr>
          <a:xfrm rot="16200000" flipH="1">
            <a:off x="6615024" y="5561097"/>
            <a:ext cx="274304" cy="190688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Rectangle 5">
            <a:extLst>
              <a:ext uri="{FF2B5EF4-FFF2-40B4-BE49-F238E27FC236}">
                <a16:creationId xmlns:a16="http://schemas.microsoft.com/office/drawing/2014/main" id="{C120A122-854D-D2B3-4E38-0A89D864E292}"/>
              </a:ext>
            </a:extLst>
          </p:cNvPr>
          <p:cNvSpPr/>
          <p:nvPr/>
        </p:nvSpPr>
        <p:spPr>
          <a:xfrm>
            <a:off x="9918281" y="4209415"/>
            <a:ext cx="2206117" cy="777641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19348EC4-4A9C-2DC5-65C8-CC51C09E6CF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393069" y="1806203"/>
            <a:ext cx="1173032" cy="731241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F65DED86-3FDA-17D3-5AE7-24936A28C239}"/>
              </a:ext>
            </a:extLst>
          </p:cNvPr>
          <p:cNvSpPr txBox="1"/>
          <p:nvPr/>
        </p:nvSpPr>
        <p:spPr>
          <a:xfrm>
            <a:off x="8312377" y="1208470"/>
            <a:ext cx="22061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2525FF"/>
                </a:solidFill>
              </a:rPr>
              <a:t>Mean infestation rate</a:t>
            </a:r>
          </a:p>
        </p:txBody>
      </p:sp>
      <p:cxnSp>
        <p:nvCxnSpPr>
          <p:cNvPr id="22" name="Connector: Curved 21">
            <a:extLst>
              <a:ext uri="{FF2B5EF4-FFF2-40B4-BE49-F238E27FC236}">
                <a16:creationId xmlns:a16="http://schemas.microsoft.com/office/drawing/2014/main" id="{A323F56F-9C43-A30A-FF6B-1B39C1A98620}"/>
              </a:ext>
            </a:extLst>
          </p:cNvPr>
          <p:cNvCxnSpPr>
            <a:cxnSpLocks/>
          </p:cNvCxnSpPr>
          <p:nvPr/>
        </p:nvCxnSpPr>
        <p:spPr>
          <a:xfrm>
            <a:off x="10120874" y="1563406"/>
            <a:ext cx="350613" cy="275121"/>
          </a:xfrm>
          <a:prstGeom prst="curvedConnector3">
            <a:avLst>
              <a:gd name="adj1" fmla="val 10358"/>
            </a:avLst>
          </a:prstGeom>
          <a:ln>
            <a:solidFill>
              <a:srgbClr val="2525FF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7FD2423B-15FE-FA53-9138-E7FFE5415628}"/>
              </a:ext>
            </a:extLst>
          </p:cNvPr>
          <p:cNvSpPr txBox="1"/>
          <p:nvPr/>
        </p:nvSpPr>
        <p:spPr>
          <a:xfrm>
            <a:off x="10824503" y="1113197"/>
            <a:ext cx="18188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AU" dirty="0"/>
              <a:t>Consignment </a:t>
            </a:r>
          </a:p>
          <a:p>
            <a:r>
              <a:rPr lang="en-AU" dirty="0"/>
              <a:t>    size</a:t>
            </a:r>
          </a:p>
        </p:txBody>
      </p:sp>
      <p:cxnSp>
        <p:nvCxnSpPr>
          <p:cNvPr id="25" name="Connector: Curved 24">
            <a:extLst>
              <a:ext uri="{FF2B5EF4-FFF2-40B4-BE49-F238E27FC236}">
                <a16:creationId xmlns:a16="http://schemas.microsoft.com/office/drawing/2014/main" id="{6F4DC864-1E63-F946-D636-820BEA6FEBAA}"/>
              </a:ext>
            </a:extLst>
          </p:cNvPr>
          <p:cNvCxnSpPr>
            <a:cxnSpLocks/>
          </p:cNvCxnSpPr>
          <p:nvPr/>
        </p:nvCxnSpPr>
        <p:spPr>
          <a:xfrm rot="5400000">
            <a:off x="11358892" y="1566436"/>
            <a:ext cx="330040" cy="239030"/>
          </a:xfrm>
          <a:prstGeom prst="curvedConnector3">
            <a:avLst>
              <a:gd name="adj1" fmla="val 50000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>
            <a:extLst>
              <a:ext uri="{FF2B5EF4-FFF2-40B4-BE49-F238E27FC236}">
                <a16:creationId xmlns:a16="http://schemas.microsoft.com/office/drawing/2014/main" id="{944FBF5B-80D0-C031-5393-9D3F58343D35}"/>
              </a:ext>
            </a:extLst>
          </p:cNvPr>
          <p:cNvSpPr txBox="1"/>
          <p:nvPr/>
        </p:nvSpPr>
        <p:spPr>
          <a:xfrm>
            <a:off x="9963009" y="4316975"/>
            <a:ext cx="231607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/>
              <a:t>Leakage for skip-lot = </a:t>
            </a:r>
          </a:p>
          <a:p>
            <a:r>
              <a:rPr lang="en-US" b="1" dirty="0"/>
              <a:t>Weighted average </a:t>
            </a:r>
          </a:p>
        </p:txBody>
      </p:sp>
      <p:cxnSp>
        <p:nvCxnSpPr>
          <p:cNvPr id="30" name="Connector: Curved 29">
            <a:extLst>
              <a:ext uri="{FF2B5EF4-FFF2-40B4-BE49-F238E27FC236}">
                <a16:creationId xmlns:a16="http://schemas.microsoft.com/office/drawing/2014/main" id="{39494E4A-1C9F-CD05-638F-D51B94BD2E8F}"/>
              </a:ext>
            </a:extLst>
          </p:cNvPr>
          <p:cNvCxnSpPr>
            <a:cxnSpLocks/>
          </p:cNvCxnSpPr>
          <p:nvPr/>
        </p:nvCxnSpPr>
        <p:spPr>
          <a:xfrm rot="5400000">
            <a:off x="10620489" y="3263467"/>
            <a:ext cx="1507934" cy="367040"/>
          </a:xfrm>
          <a:prstGeom prst="curvedConnector3">
            <a:avLst>
              <a:gd name="adj1" fmla="val 60238"/>
            </a:avLst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Connector: Curved 30">
            <a:extLst>
              <a:ext uri="{FF2B5EF4-FFF2-40B4-BE49-F238E27FC236}">
                <a16:creationId xmlns:a16="http://schemas.microsoft.com/office/drawing/2014/main" id="{28F9D51A-A36A-6DFC-4C65-0007CA7EAFAB}"/>
              </a:ext>
            </a:extLst>
          </p:cNvPr>
          <p:cNvCxnSpPr>
            <a:cxnSpLocks/>
            <a:stCxn id="47" idx="3"/>
          </p:cNvCxnSpPr>
          <p:nvPr/>
        </p:nvCxnSpPr>
        <p:spPr>
          <a:xfrm flipV="1">
            <a:off x="10518494" y="5098474"/>
            <a:ext cx="795151" cy="1112430"/>
          </a:xfrm>
          <a:prstGeom prst="curved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E8169837-97A9-EA4C-F71B-93635AA8E388}"/>
              </a:ext>
            </a:extLst>
          </p:cNvPr>
          <p:cNvSpPr/>
          <p:nvPr/>
        </p:nvSpPr>
        <p:spPr>
          <a:xfrm>
            <a:off x="2911450" y="5682362"/>
            <a:ext cx="7607044" cy="105708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EDD6CEE-EE0A-F503-14C6-F0D8FC407576}"/>
                  </a:ext>
                </a:extLst>
              </p:cNvPr>
              <p:cNvSpPr txBox="1"/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b="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𝑢𝑛𝑖𝑛𝑠𝑝𝑒𝑐𝑡𝑒𝑑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EEDD6CEE-EE0A-F503-14C6-F0D8FC40757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131489" y="1850971"/>
                <a:ext cx="6397142" cy="490199"/>
              </a:xfrm>
              <a:prstGeom prst="rect">
                <a:avLst/>
              </a:prstGeom>
              <a:blipFill>
                <a:blip r:embed="rId6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>
            <a:extLst>
              <a:ext uri="{FF2B5EF4-FFF2-40B4-BE49-F238E27FC236}">
                <a16:creationId xmlns:a16="http://schemas.microsoft.com/office/drawing/2014/main" id="{BCA77095-B220-E9CD-05BA-EE62952CE63B}"/>
              </a:ext>
            </a:extLst>
          </p:cNvPr>
          <p:cNvSpPr/>
          <p:nvPr/>
        </p:nvSpPr>
        <p:spPr>
          <a:xfrm>
            <a:off x="8173138" y="1751760"/>
            <a:ext cx="3588677" cy="910973"/>
          </a:xfrm>
          <a:prstGeom prst="rect">
            <a:avLst/>
          </a:prstGeom>
          <a:noFill/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75EBA04-AE9F-ACE3-ED74-1A27658CA9A4}"/>
                  </a:ext>
                </a:extLst>
              </p:cNvPr>
              <p:cNvSpPr txBox="1"/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ar-AE" sz="240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𝐸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[</m:t>
                          </m:r>
                          <m:r>
                            <a:rPr lang="ar-AE" sz="2400" i="1">
                              <a:latin typeface="Cambria Math" panose="02040503050406030204" pitchFamily="18" charset="0"/>
                            </a:rPr>
                            <m:t>𝐿</m:t>
                          </m:r>
                        </m:e>
                        <m:sub>
                          <m:r>
                            <a:rPr lang="en-AU" sz="2400" i="1">
                              <a:latin typeface="Cambria Math" panose="02040503050406030204" pitchFamily="18" charset="0"/>
                            </a:rPr>
                            <m:t>𝑖𝑛𝑠𝑝𝑒𝑐𝑡</m:t>
                          </m:r>
                          <m:r>
                            <a:rPr lang="en-AU" sz="2400" b="0" i="1" smtClean="0">
                              <a:latin typeface="Cambria Math" panose="02040503050406030204" pitchFamily="18" charset="0"/>
                            </a:rPr>
                            <m:t>𝑒𝑑</m:t>
                          </m:r>
                        </m:sub>
                      </m:sSub>
                      <m:r>
                        <a:rPr lang="en-AU" sz="2400" b="0" i="1" smtClean="0">
                          <a:latin typeface="Cambria Math" panose="02040503050406030204" pitchFamily="18" charset="0"/>
                        </a:rPr>
                        <m:t>]=</m:t>
                      </m:r>
                    </m:oMath>
                  </m:oMathPara>
                </a14:m>
                <a:endParaRPr lang="en-AU" sz="2400" dirty="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75EBA04-AE9F-ACE3-ED74-1A27658CA9A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87953" y="5967552"/>
                <a:ext cx="6397142" cy="490199"/>
              </a:xfrm>
              <a:prstGeom prst="rect">
                <a:avLst/>
              </a:prstGeom>
              <a:blipFill>
                <a:blip r:embed="rId7"/>
                <a:stretch>
                  <a:fillRect b="-12500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66610283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B335E0-0609-D65F-C95A-9D2EFBD231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8C4C57-C1F4-A410-5E8A-28162C26D6F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576251"/>
            <a:ext cx="10784442" cy="498941"/>
          </a:xfrm>
        </p:spPr>
        <p:txBody>
          <a:bodyPr>
            <a:noAutofit/>
          </a:bodyPr>
          <a:lstStyle/>
          <a:p>
            <a:r>
              <a:rPr lang="en-AU" sz="2800" dirty="0"/>
              <a:t>Optimising skip-lot sampling under a budget constraint</a:t>
            </a:r>
            <a:endParaRPr lang="en-AU" sz="20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BB64F52-1204-284C-7CFE-3F3BDFF7961E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A9E858A3-BE30-6D4A-5611-E9651AD4FC41}"/>
              </a:ext>
            </a:extLst>
          </p:cNvPr>
          <p:cNvSpPr txBox="1"/>
          <p:nvPr/>
        </p:nvSpPr>
        <p:spPr>
          <a:xfrm>
            <a:off x="5111470" y="1957300"/>
            <a:ext cx="11006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19CC19"/>
                </a:solidFill>
              </a:rPr>
              <a:t>Inspected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208A00-C3AD-7F9E-8BEB-D1CC33DB79BC}"/>
              </a:ext>
            </a:extLst>
          </p:cNvPr>
          <p:cNvSpPr txBox="1"/>
          <p:nvPr/>
        </p:nvSpPr>
        <p:spPr>
          <a:xfrm>
            <a:off x="7603679" y="1981020"/>
            <a:ext cx="13651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>
                <a:solidFill>
                  <a:srgbClr val="2525FF"/>
                </a:solidFill>
              </a:rPr>
              <a:t>Uninspected</a:t>
            </a:r>
          </a:p>
        </p:txBody>
      </p:sp>
      <p:sp>
        <p:nvSpPr>
          <p:cNvPr id="27" name="Left Brace 26">
            <a:extLst>
              <a:ext uri="{FF2B5EF4-FFF2-40B4-BE49-F238E27FC236}">
                <a16:creationId xmlns:a16="http://schemas.microsoft.com/office/drawing/2014/main" id="{096D2C89-82E3-94A8-8A29-2E013A1B018B}"/>
              </a:ext>
            </a:extLst>
          </p:cNvPr>
          <p:cNvSpPr/>
          <p:nvPr/>
        </p:nvSpPr>
        <p:spPr>
          <a:xfrm rot="5400000">
            <a:off x="5503986" y="821383"/>
            <a:ext cx="167065" cy="3225003"/>
          </a:xfrm>
          <a:prstGeom prst="leftBrace">
            <a:avLst>
              <a:gd name="adj1" fmla="val 8333"/>
              <a:gd name="adj2" fmla="val 48764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Left Brace 27">
            <a:extLst>
              <a:ext uri="{FF2B5EF4-FFF2-40B4-BE49-F238E27FC236}">
                <a16:creationId xmlns:a16="http://schemas.microsoft.com/office/drawing/2014/main" id="{9AD915EE-D101-AD54-48EC-94B8EF4B8F5F}"/>
              </a:ext>
            </a:extLst>
          </p:cNvPr>
          <p:cNvSpPr/>
          <p:nvPr/>
        </p:nvSpPr>
        <p:spPr>
          <a:xfrm rot="5400000">
            <a:off x="8181486" y="1610831"/>
            <a:ext cx="182771" cy="1630405"/>
          </a:xfrm>
          <a:prstGeom prst="leftBrace">
            <a:avLst>
              <a:gd name="adj1" fmla="val 8333"/>
              <a:gd name="adj2" fmla="val 48764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6FC3CD-344F-05B4-CCC7-5D52D5D3B22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46287"/>
          <a:stretch>
            <a:fillRect/>
          </a:stretch>
        </p:blipFill>
        <p:spPr>
          <a:xfrm>
            <a:off x="2440822" y="2569652"/>
            <a:ext cx="6815999" cy="809559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4971FAA0-F270-B08F-021B-C85616CE2B95}"/>
              </a:ext>
            </a:extLst>
          </p:cNvPr>
          <p:cNvSpPr txBox="1"/>
          <p:nvPr/>
        </p:nvSpPr>
        <p:spPr>
          <a:xfrm>
            <a:off x="146475" y="1559348"/>
            <a:ext cx="691532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b="1" dirty="0">
                <a:solidFill>
                  <a:srgbClr val="094183"/>
                </a:solidFill>
              </a:rPr>
              <a:t>Objective: </a:t>
            </a:r>
            <a:r>
              <a:rPr lang="en-AU" sz="2400" dirty="0"/>
              <a:t>minimise expected leakage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B228492-64FB-B386-A0AC-58FC1E89B5BD}"/>
                  </a:ext>
                </a:extLst>
              </p:cNvPr>
              <p:cNvSpPr txBox="1"/>
              <p:nvPr/>
            </p:nvSpPr>
            <p:spPr>
              <a:xfrm>
                <a:off x="146475" y="3429000"/>
                <a:ext cx="12150378" cy="378565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Budget constraint: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b="1" dirty="0">
                  <a:solidFill>
                    <a:srgbClr val="094183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b="1" dirty="0">
                  <a:solidFill>
                    <a:srgbClr val="094183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b="1" dirty="0">
                  <a:solidFill>
                    <a:srgbClr val="094183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Costs</a:t>
                </a:r>
                <a:r>
                  <a:rPr lang="en-AU" sz="240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ar-AE" sz="240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en-AU" sz="2400" dirty="0"/>
                  <a:t>per consignment,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AE" sz="24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4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ar-AE" sz="240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r>
                  <a:rPr lang="en-AU" sz="2400" dirty="0"/>
                  <a:t> per unit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Decision variables: </a:t>
                </a:r>
                <a:r>
                  <a:rPr lang="en-AU" sz="2400" i="1" dirty="0"/>
                  <a:t>AFI</a:t>
                </a:r>
                <a:r>
                  <a:rPr lang="en-AU" sz="2400" dirty="0"/>
                  <a:t>, </a:t>
                </a:r>
                <a:r>
                  <a:rPr lang="en-AU" sz="2400" i="1" dirty="0"/>
                  <a:t>n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Trade-off: </a:t>
                </a:r>
                <a:r>
                  <a:rPr lang="en-US" sz="2400" dirty="0"/>
                  <a:t>inspecting more consignments vs taking larger samples per inspected consignment</a:t>
                </a:r>
                <a:endParaRPr lang="en-AU" sz="2400" b="1" dirty="0"/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AU" sz="2400" b="1" dirty="0">
                    <a:solidFill>
                      <a:srgbClr val="094183"/>
                    </a:solidFill>
                  </a:rPr>
                  <a:t>Solve</a:t>
                </a:r>
                <a:r>
                  <a:rPr lang="en-AU" sz="2400" dirty="0"/>
                  <a:t> via Lagrange multipliers. Validated against numerical solutions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AU" sz="2400" b="1" dirty="0">
                  <a:solidFill>
                    <a:srgbClr val="094183"/>
                  </a:solidFill>
                </a:endParaRPr>
              </a:p>
            </p:txBody>
          </p:sp>
        </mc:Choice>
        <mc:Fallback xmlns="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6B228492-64FB-B386-A0AC-58FC1E89B5B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6475" y="3429000"/>
                <a:ext cx="12150378" cy="3785652"/>
              </a:xfrm>
              <a:prstGeom prst="rect">
                <a:avLst/>
              </a:prstGeom>
              <a:blipFill>
                <a:blip r:embed="rId4"/>
                <a:stretch>
                  <a:fillRect l="-652" t="-1288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8" name="Picture 7">
            <a:extLst>
              <a:ext uri="{FF2B5EF4-FFF2-40B4-BE49-F238E27FC236}">
                <a16:creationId xmlns:a16="http://schemas.microsoft.com/office/drawing/2014/main" id="{CD44296F-0417-11D3-0348-B481B73C1104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15788" t="53222"/>
          <a:stretch>
            <a:fillRect/>
          </a:stretch>
        </p:blipFill>
        <p:spPr>
          <a:xfrm>
            <a:off x="3516966" y="3953530"/>
            <a:ext cx="5739855" cy="7050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3831482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5C1E65-9504-F4F7-C4F0-08F8D9FA0D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81EBE97-F7A1-33F6-1193-3EEC207872D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05864" y="1819280"/>
            <a:ext cx="3812010" cy="3295640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EA057BDC-46AB-91F1-F663-B5D5F4CF9262}"/>
              </a:ext>
            </a:extLst>
          </p:cNvPr>
          <p:cNvSpPr/>
          <p:nvPr/>
        </p:nvSpPr>
        <p:spPr>
          <a:xfrm>
            <a:off x="6505864" y="2947592"/>
            <a:ext cx="538321" cy="105260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2BA733D0-CE6C-45C6-3C2B-5D2808480772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73936" b="18208"/>
          <a:stretch>
            <a:fillRect/>
          </a:stretch>
        </p:blipFill>
        <p:spPr>
          <a:xfrm>
            <a:off x="6302886" y="5037998"/>
            <a:ext cx="4720774" cy="36181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1DB303A-18F3-789D-9B2E-B5305105198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0828" y="615562"/>
            <a:ext cx="11252794" cy="498941"/>
          </a:xfrm>
        </p:spPr>
        <p:txBody>
          <a:bodyPr>
            <a:noAutofit/>
          </a:bodyPr>
          <a:lstStyle/>
          <a:p>
            <a:r>
              <a:rPr lang="en-AU" sz="2800" dirty="0"/>
              <a:t>Results: first increase </a:t>
            </a:r>
            <a:r>
              <a:rPr lang="en-AU" sz="2800" i="1" dirty="0"/>
              <a:t>AFI</a:t>
            </a:r>
            <a:r>
              <a:rPr lang="en-AU" sz="2800" dirty="0"/>
              <a:t>, then increase </a:t>
            </a:r>
            <a:r>
              <a:rPr lang="en-AU" sz="2800" i="1" dirty="0"/>
              <a:t>n</a:t>
            </a:r>
            <a:endParaRPr lang="en-US" sz="2800" i="1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FC73145-B69A-372D-9778-ADA0433C6AA0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" name="Picture 9">
            <a:extLst>
              <a:ext uri="{FF2B5EF4-FFF2-40B4-BE49-F238E27FC236}">
                <a16:creationId xmlns:a16="http://schemas.microsoft.com/office/drawing/2014/main" id="{1011CC8D-2407-F767-A756-1B86DC93F557}"/>
              </a:ext>
            </a:extLst>
          </p:cNvPr>
          <p:cNvPicPr>
            <a:picLocks noChangeAspect="1"/>
          </p:cNvPicPr>
          <p:nvPr/>
        </p:nvPicPr>
        <p:blipFill>
          <a:blip r:embed="rId5"/>
          <a:srcRect r="1281"/>
          <a:stretch>
            <a:fillRect/>
          </a:stretch>
        </p:blipFill>
        <p:spPr>
          <a:xfrm>
            <a:off x="2212847" y="1819280"/>
            <a:ext cx="3574297" cy="3971556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F75A129-F7DB-C849-CB8E-37F3C8A6072F}"/>
              </a:ext>
            </a:extLst>
          </p:cNvPr>
          <p:cNvSpPr txBox="1"/>
          <p:nvPr/>
        </p:nvSpPr>
        <p:spPr>
          <a:xfrm>
            <a:off x="7370390" y="5372870"/>
            <a:ext cx="33921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/>
              <a:t>Budget per consignment (B/C)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C9142CC-3741-AEFF-AD14-45AFF516D552}"/>
              </a:ext>
            </a:extLst>
          </p:cNvPr>
          <p:cNvSpPr txBox="1"/>
          <p:nvPr/>
        </p:nvSpPr>
        <p:spPr>
          <a:xfrm>
            <a:off x="2651291" y="5562411"/>
            <a:ext cx="339214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/>
              <a:t>Budget per consignment (B/C)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1B8FA2E-0E39-C2AB-3C66-230D33AB763A}"/>
              </a:ext>
            </a:extLst>
          </p:cNvPr>
          <p:cNvSpPr txBox="1"/>
          <p:nvPr/>
        </p:nvSpPr>
        <p:spPr>
          <a:xfrm rot="16200000">
            <a:off x="1875798" y="3397877"/>
            <a:ext cx="65434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/>
              <a:t>AFI*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E4227B5-EAF2-467E-A9F0-1A0AED49F94B}"/>
              </a:ext>
            </a:extLst>
          </p:cNvPr>
          <p:cNvSpPr txBox="1"/>
          <p:nvPr/>
        </p:nvSpPr>
        <p:spPr>
          <a:xfrm>
            <a:off x="3776901" y="2073129"/>
            <a:ext cx="20193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Full census optimal </a:t>
            </a:r>
          </a:p>
          <a:p>
            <a:r>
              <a:rPr lang="en-US" dirty="0">
                <a:solidFill>
                  <a:srgbClr val="C00000"/>
                </a:solidFill>
              </a:rPr>
              <a:t>(A = 1)</a:t>
            </a: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15324FEF-2B44-A94E-61AA-49366CD6B7B8}"/>
              </a:ext>
            </a:extLst>
          </p:cNvPr>
          <p:cNvCxnSpPr>
            <a:cxnSpLocks/>
          </p:cNvCxnSpPr>
          <p:nvPr/>
        </p:nvCxnSpPr>
        <p:spPr>
          <a:xfrm flipV="1">
            <a:off x="3814628" y="1894085"/>
            <a:ext cx="0" cy="3366589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2B9252BF-A285-CBF1-36D6-8AB6B9740190}"/>
              </a:ext>
            </a:extLst>
          </p:cNvPr>
          <p:cNvCxnSpPr>
            <a:cxnSpLocks/>
          </p:cNvCxnSpPr>
          <p:nvPr/>
        </p:nvCxnSpPr>
        <p:spPr>
          <a:xfrm flipV="1">
            <a:off x="8322385" y="1838914"/>
            <a:ext cx="0" cy="3199084"/>
          </a:xfrm>
          <a:prstGeom prst="line">
            <a:avLst/>
          </a:prstGeom>
          <a:ln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7A4AC3FE-F3F4-741E-E063-7A40D484B32A}"/>
              </a:ext>
            </a:extLst>
          </p:cNvPr>
          <p:cNvSpPr txBox="1"/>
          <p:nvPr/>
        </p:nvSpPr>
        <p:spPr>
          <a:xfrm>
            <a:off x="1280558" y="6064002"/>
            <a:ext cx="799385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000" dirty="0"/>
              <a:t>• </a:t>
            </a:r>
            <a:r>
              <a:rPr lang="en-AU" sz="2000" i="1" dirty="0"/>
              <a:t>AFI* </a:t>
            </a:r>
            <a:r>
              <a:rPr lang="en-AU" sz="2000" dirty="0"/>
              <a:t>increases linearly with budget and reaches full census (</a:t>
            </a:r>
            <a:r>
              <a:rPr lang="en-AU" sz="2000" i="1" dirty="0"/>
              <a:t>AFI* = 1</a:t>
            </a:r>
            <a:r>
              <a:rPr lang="en-AU" sz="2000" dirty="0"/>
              <a:t>)</a:t>
            </a:r>
            <a:br>
              <a:rPr lang="en-AU" sz="2000" dirty="0"/>
            </a:br>
            <a:r>
              <a:rPr lang="en-AU" sz="2000" dirty="0"/>
              <a:t>• </a:t>
            </a:r>
            <a:r>
              <a:rPr lang="en-AU" sz="2000" i="1" dirty="0"/>
              <a:t>n* </a:t>
            </a:r>
            <a:r>
              <a:rPr lang="en-AU" sz="2000" dirty="0"/>
              <a:t>stays small in skip-lot mode and increases linearly only after AFI* = 1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E3371E4-DBED-1CC6-7822-DF54850142B8}"/>
              </a:ext>
            </a:extLst>
          </p:cNvPr>
          <p:cNvPicPr>
            <a:picLocks noChangeAspect="1"/>
          </p:cNvPicPr>
          <p:nvPr/>
        </p:nvPicPr>
        <p:blipFill>
          <a:blip r:embed="rId6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colorTemperature colorTemp="5900"/>
                    </a14:imgEffect>
                    <a14:imgEffect>
                      <a14:saturation sat="155000"/>
                    </a14:imgEffect>
                  </a14:imgLayer>
                </a14:imgProps>
              </a:ext>
            </a:extLst>
          </a:blip>
          <a:srcRect l="63309" t="69544" r="11002" b="3722"/>
          <a:stretch>
            <a:fillRect/>
          </a:stretch>
        </p:blipFill>
        <p:spPr>
          <a:xfrm>
            <a:off x="10317874" y="2624427"/>
            <a:ext cx="1656320" cy="6463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D05F8D0B-ADA8-B7FA-E3E8-47019F54BA5F}"/>
              </a:ext>
            </a:extLst>
          </p:cNvPr>
          <p:cNvPicPr>
            <a:picLocks noChangeAspect="1"/>
          </p:cNvPicPr>
          <p:nvPr/>
        </p:nvPicPr>
        <p:blipFill>
          <a:blip r:embed="rId8">
            <a:duotone>
              <a:schemeClr val="accent2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0" y="2112416"/>
            <a:ext cx="2233444" cy="740740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7F8FD1D3-9EC9-0516-1FE3-13513ACD7AD6}"/>
              </a:ext>
            </a:extLst>
          </p:cNvPr>
          <p:cNvSpPr txBox="1"/>
          <p:nvPr/>
        </p:nvSpPr>
        <p:spPr>
          <a:xfrm rot="16200000">
            <a:off x="6579127" y="3267045"/>
            <a:ext cx="4507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/>
              <a:t>n*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21F76F-B8C7-5411-A5D5-8D81A8235F1A}"/>
              </a:ext>
            </a:extLst>
          </p:cNvPr>
          <p:cNvSpPr txBox="1"/>
          <p:nvPr/>
        </p:nvSpPr>
        <p:spPr>
          <a:xfrm>
            <a:off x="1280558" y="1237578"/>
            <a:ext cx="6262686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AU" sz="2400" dirty="0"/>
              <a:t>Decision variables are decoupled</a:t>
            </a:r>
          </a:p>
        </p:txBody>
      </p:sp>
    </p:spTree>
    <p:extLst>
      <p:ext uri="{BB962C8B-B14F-4D97-AF65-F5344CB8AC3E}">
        <p14:creationId xmlns:p14="http://schemas.microsoft.com/office/powerpoint/2010/main" val="31597805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C90E2B5-10F7-C00D-50FE-699B4394B0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A9F9083E-654D-FCBE-7130-5A254DC6C4F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75714" y="1339786"/>
            <a:ext cx="5045574" cy="4985824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C23D309A-4669-6252-7D48-4F9A6FF2FF69}"/>
              </a:ext>
            </a:extLst>
          </p:cNvPr>
          <p:cNvSpPr/>
          <p:nvPr/>
        </p:nvSpPr>
        <p:spPr>
          <a:xfrm>
            <a:off x="8377476" y="1613194"/>
            <a:ext cx="2862024" cy="13395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91F57A9-DFDD-B690-1464-F225055AEB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1942" y="632654"/>
            <a:ext cx="10980058" cy="498941"/>
          </a:xfrm>
        </p:spPr>
        <p:txBody>
          <a:bodyPr>
            <a:normAutofit fontScale="90000"/>
          </a:bodyPr>
          <a:lstStyle/>
          <a:p>
            <a:r>
              <a:rPr lang="en-AU" dirty="0"/>
              <a:t>Leakage versus budget</a:t>
            </a:r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C60A8C20-1FA1-7F5A-670A-50129F276E2D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62884B3-EBD3-4109-7CBF-7ED1FC4D878F}"/>
              </a:ext>
            </a:extLst>
          </p:cNvPr>
          <p:cNvSpPr txBox="1"/>
          <p:nvPr/>
        </p:nvSpPr>
        <p:spPr>
          <a:xfrm>
            <a:off x="189139" y="1613194"/>
            <a:ext cx="8069036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dirty="0"/>
              <a:t>• </a:t>
            </a:r>
            <a:r>
              <a:rPr lang="en-AU" b="1" dirty="0"/>
              <a:t>Early reductions come from increasing AFI.</a:t>
            </a:r>
            <a:r>
              <a:rPr lang="en-AU" dirty="0"/>
              <a:t> This has no diminishing returns</a:t>
            </a:r>
          </a:p>
          <a:p>
            <a:br>
              <a:rPr lang="en-AU" dirty="0"/>
            </a:br>
            <a:r>
              <a:rPr lang="en-AU" dirty="0"/>
              <a:t>• </a:t>
            </a:r>
            <a:r>
              <a:rPr lang="en-AU" b="1" dirty="0"/>
              <a:t>Increasing n has diminishing returns</a:t>
            </a:r>
            <a:r>
              <a:rPr lang="en-AU" dirty="0"/>
              <a:t>, especially when overdispersion is high</a:t>
            </a:r>
          </a:p>
          <a:p>
            <a:br>
              <a:rPr lang="en-AU" dirty="0"/>
            </a:br>
            <a:r>
              <a:rPr lang="en-AU" dirty="0"/>
              <a:t>• The key point is the </a:t>
            </a:r>
            <a:r>
              <a:rPr lang="en-AU" b="1" dirty="0"/>
              <a:t>transition</a:t>
            </a:r>
            <a:r>
              <a:rPr lang="en-AU" dirty="0"/>
              <a:t>, when AFI reaches 1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90F60FDD-8D47-D859-2957-1C69230E192F}"/>
              </a:ext>
            </a:extLst>
          </p:cNvPr>
          <p:cNvSpPr txBox="1"/>
          <p:nvPr/>
        </p:nvSpPr>
        <p:spPr>
          <a:xfrm>
            <a:off x="9598501" y="1820501"/>
            <a:ext cx="165234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Full census optimal </a:t>
            </a:r>
          </a:p>
          <a:p>
            <a:r>
              <a:rPr lang="en-US" dirty="0">
                <a:solidFill>
                  <a:srgbClr val="C00000"/>
                </a:solidFill>
              </a:rPr>
              <a:t>(A = 1)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9B4E847-C3A9-FEF5-67EF-D7602555C7A5}"/>
              </a:ext>
            </a:extLst>
          </p:cNvPr>
          <p:cNvSpPr txBox="1"/>
          <p:nvPr/>
        </p:nvSpPr>
        <p:spPr>
          <a:xfrm>
            <a:off x="8377476" y="1820501"/>
            <a:ext cx="1061799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Skip-lot optimal</a:t>
            </a:r>
          </a:p>
          <a:p>
            <a:r>
              <a:rPr lang="en-US" dirty="0">
                <a:solidFill>
                  <a:schemeClr val="accent2">
                    <a:lumMod val="60000"/>
                    <a:lumOff val="40000"/>
                  </a:schemeClr>
                </a:solidFill>
              </a:rPr>
              <a:t>(A &lt; 1)</a:t>
            </a:r>
          </a:p>
        </p:txBody>
      </p: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76335EAC-CF9C-7AB0-53EC-DC55DF8B5B34}"/>
              </a:ext>
            </a:extLst>
          </p:cNvPr>
          <p:cNvCxnSpPr/>
          <p:nvPr/>
        </p:nvCxnSpPr>
        <p:spPr>
          <a:xfrm flipV="1">
            <a:off x="9344025" y="1613194"/>
            <a:ext cx="0" cy="346363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1181970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49C48E2-0842-5563-0047-662E3EADC8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EFE1DFA-69B3-03E3-1D01-B8BF6A2931DB}"/>
              </a:ext>
            </a:extLst>
          </p:cNvPr>
          <p:cNvSpPr/>
          <p:nvPr/>
        </p:nvSpPr>
        <p:spPr>
          <a:xfrm>
            <a:off x="561975" y="5460951"/>
            <a:ext cx="8705849" cy="459341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2A525EE1-A64F-F789-1C19-73384A7E86C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95138" y="168801"/>
            <a:ext cx="9887983" cy="989117"/>
          </a:xfrm>
        </p:spPr>
        <p:txBody>
          <a:bodyPr/>
          <a:lstStyle/>
          <a:p>
            <a:r>
              <a:rPr lang="en-AU" sz="2800" dirty="0"/>
              <a:t>Context: we need clear rules for </a:t>
            </a:r>
            <a:r>
              <a:rPr lang="en-US" sz="2800" dirty="0"/>
              <a:t>using skip-lot sampling in border biosecurity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DE06D51-4F7D-0AC7-1079-3A44AB2683DE}"/>
              </a:ext>
            </a:extLst>
          </p:cNvPr>
          <p:cNvCxnSpPr/>
          <p:nvPr/>
        </p:nvCxnSpPr>
        <p:spPr>
          <a:xfrm>
            <a:off x="1300294" y="1149292"/>
            <a:ext cx="9798341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0C4E997D-43C5-7FC1-78F2-3EE12C5D5CB9}"/>
              </a:ext>
            </a:extLst>
          </p:cNvPr>
          <p:cNvSpPr txBox="1"/>
          <p:nvPr/>
        </p:nvSpPr>
        <p:spPr>
          <a:xfrm>
            <a:off x="649316" y="1519087"/>
            <a:ext cx="11542684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b="1" dirty="0"/>
              <a:t>Situation</a:t>
            </a:r>
          </a:p>
          <a:p>
            <a:r>
              <a:rPr lang="en-US" sz="2000" dirty="0"/>
              <a:t>• I</a:t>
            </a:r>
            <a:r>
              <a:rPr lang="en-AU" sz="2000" dirty="0" err="1"/>
              <a:t>nspecting</a:t>
            </a:r>
            <a:r>
              <a:rPr lang="en-AU" sz="2000" dirty="0"/>
              <a:t> consignments at the border helps prevent pests entering the country</a:t>
            </a:r>
          </a:p>
          <a:p>
            <a:endParaRPr lang="en-US" sz="2000" dirty="0"/>
          </a:p>
          <a:p>
            <a:r>
              <a:rPr lang="en-US" sz="2000" b="1" dirty="0"/>
              <a:t>Complication</a:t>
            </a:r>
          </a:p>
          <a:p>
            <a:pPr>
              <a:buNone/>
            </a:pPr>
            <a:r>
              <a:rPr lang="en-US" sz="2000" dirty="0"/>
              <a:t>• </a:t>
            </a:r>
            <a:r>
              <a:rPr lang="en-AU" sz="2000" dirty="0"/>
              <a:t>Trade volume keep increasing but budgets do not</a:t>
            </a:r>
            <a:br>
              <a:rPr lang="en-AU" sz="2000" dirty="0"/>
            </a:br>
            <a:r>
              <a:rPr lang="en-AU" sz="2000" dirty="0"/>
              <a:t>• Current standards assume full census and a fixed sample size (e.g., 600 units)</a:t>
            </a:r>
          </a:p>
          <a:p>
            <a:pPr>
              <a:buNone/>
            </a:pPr>
            <a:endParaRPr lang="en-AU" sz="2000" b="1" dirty="0"/>
          </a:p>
          <a:p>
            <a:pPr>
              <a:buNone/>
            </a:pPr>
            <a:endParaRPr lang="en-AU" sz="2000" b="1" dirty="0"/>
          </a:p>
          <a:p>
            <a:r>
              <a:rPr lang="en-US" sz="2000" dirty="0"/>
              <a:t>• Many pathways are low risk or have strong compliance</a:t>
            </a:r>
            <a:br>
              <a:rPr lang="en-US" sz="2000" dirty="0"/>
            </a:br>
            <a:r>
              <a:rPr lang="en-US" sz="2000" dirty="0"/>
              <a:t>• Skip-lot sampling (inspect only some consignments) is already used in practice, but without clear rules</a:t>
            </a:r>
          </a:p>
          <a:p>
            <a:endParaRPr lang="en-US" sz="2000" dirty="0"/>
          </a:p>
          <a:p>
            <a:endParaRPr lang="en-US" sz="2000" dirty="0"/>
          </a:p>
          <a:p>
            <a:pPr>
              <a:buNone/>
            </a:pPr>
            <a:endParaRPr lang="en-US" sz="2000" dirty="0"/>
          </a:p>
          <a:p>
            <a:pPr>
              <a:buNone/>
            </a:pPr>
            <a:r>
              <a:rPr lang="en-US" sz="2000" b="1" dirty="0"/>
              <a:t>Goal: </a:t>
            </a:r>
            <a:r>
              <a:rPr lang="en-US" sz="2000" dirty="0"/>
              <a:t>Develop a principled rule for when skip lot sampling is appropriate</a:t>
            </a:r>
          </a:p>
        </p:txBody>
      </p:sp>
    </p:spTree>
    <p:extLst>
      <p:ext uri="{BB962C8B-B14F-4D97-AF65-F5344CB8AC3E}">
        <p14:creationId xmlns:p14="http://schemas.microsoft.com/office/powerpoint/2010/main" val="15231250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3A12F22-DC1E-A744-A48A-6E7BAACAFE4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ED9FCD-CE5A-79C7-3833-97F7AC382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0828" y="615562"/>
            <a:ext cx="8963137" cy="498941"/>
          </a:xfrm>
        </p:spPr>
        <p:txBody>
          <a:bodyPr>
            <a:noAutofit/>
          </a:bodyPr>
          <a:lstStyle/>
          <a:p>
            <a:r>
              <a:rPr lang="en-AU" dirty="0"/>
              <a:t>When is skip-lot optimal? (decision rule)</a:t>
            </a:r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4B2F998-EFBD-5A0E-56E3-8250FB09D2B0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Group 5">
            <a:extLst>
              <a:ext uri="{FF2B5EF4-FFF2-40B4-BE49-F238E27FC236}">
                <a16:creationId xmlns:a16="http://schemas.microsoft.com/office/drawing/2014/main" id="{DF1C51C9-44DA-D108-1B97-0B84F246D628}"/>
              </a:ext>
            </a:extLst>
          </p:cNvPr>
          <p:cNvGrpSpPr/>
          <p:nvPr/>
        </p:nvGrpSpPr>
        <p:grpSpPr>
          <a:xfrm>
            <a:off x="1176966" y="1381841"/>
            <a:ext cx="8399592" cy="3797633"/>
            <a:chOff x="4937761" y="1655791"/>
            <a:chExt cx="7138954" cy="3227672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BE053D27-00E3-D8F1-7A67-642C052D29E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937761" y="1655791"/>
              <a:ext cx="7138954" cy="3227672"/>
            </a:xfrm>
            <a:prstGeom prst="rect">
              <a:avLst/>
            </a:prstGeom>
          </p:spPr>
        </p:pic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0A009FBF-41E4-9D49-CF28-CA6E06120C22}"/>
                    </a:ext>
                  </a:extLst>
                </p:cNvPr>
                <p:cNvSpPr txBox="1"/>
                <p:nvPr/>
              </p:nvSpPr>
              <p:spPr>
                <a:xfrm>
                  <a:off x="7469169" y="2754176"/>
                  <a:ext cx="1949151" cy="610873"/>
                </a:xfrm>
                <a:prstGeom prst="rect">
                  <a:avLst/>
                </a:prstGeom>
                <a:solidFill>
                  <a:schemeClr val="bg1"/>
                </a:solidFill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f>
                          <m:fPr>
                            <m:ctrlPr>
                              <a:rPr lang="ar-AE" i="1" smtClean="0">
                                <a:latin typeface="Cambria Math" panose="02040503050406030204" pitchFamily="18" charset="0"/>
                              </a:rPr>
                            </m:ctrlPr>
                          </m:fPr>
                          <m:num>
                            <m:r>
                              <a:rPr lang="ar-AE" i="1">
                                <a:latin typeface="Cambria Math" panose="02040503050406030204" pitchFamily="18" charset="0"/>
                              </a:rPr>
                              <m:t>𝐵</m:t>
                            </m:r>
                          </m:num>
                          <m:den>
                            <m:r>
                              <a:rPr lang="ar-AE" i="1">
                                <a:latin typeface="Cambria Math" panose="02040503050406030204" pitchFamily="18" charset="0"/>
                              </a:rPr>
                              <m:t>𝐶</m:t>
                            </m:r>
                          </m:den>
                        </m:f>
                        <m:r>
                          <a:rPr lang="ar-AE" i="0">
                            <a:latin typeface="Cambria Math" panose="02040503050406030204" pitchFamily="18" charset="0"/>
                          </a:rPr>
                          <m:t>&lt;</m:t>
                        </m:r>
                        <m:sSub>
                          <m:sSubPr>
                            <m:ctrlPr>
                              <a:rPr lang="ar-AE" i="1"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ar-AE" i="1">
                                <a:latin typeface="Cambria Math" panose="02040503050406030204" pitchFamily="18" charset="0"/>
                              </a:rPr>
                              <m:t>𝑐</m:t>
                            </m:r>
                          </m:e>
                          <m:sub>
                            <m:r>
                              <a:rPr lang="ar-AE" i="0"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  <m:r>
                          <a:rPr lang="ar-AE" i="0">
                            <a:latin typeface="Cambria Math" panose="02040503050406030204" pitchFamily="18" charset="0"/>
                          </a:rPr>
                          <m:t>+</m:t>
                        </m:r>
                        <m:rad>
                          <m:radPr>
                            <m:degHide m:val="on"/>
                            <m:ctrlPr>
                              <a:rPr lang="ar-AE" i="1">
                                <a:latin typeface="Cambria Math" panose="02040503050406030204" pitchFamily="18" charset="0"/>
                              </a:rPr>
                            </m:ctrlPr>
                          </m:radPr>
                          <m:deg/>
                          <m:e>
                            <m:r>
                              <a:rPr lang="ar-AE" i="1">
                                <a:latin typeface="Cambria Math" panose="02040503050406030204" pitchFamily="18" charset="0"/>
                              </a:rPr>
                              <m:t>𝛽</m:t>
                            </m:r>
                            <m:sSub>
                              <m:sSubPr>
                                <m:ctrlPr>
                                  <a:rPr lang="ar-AE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ar-AE" i="1"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b>
                                <m:r>
                                  <a:rPr lang="ar-AE" i="0"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  <m:sSub>
                              <m:sSubPr>
                                <m:ctrlPr>
                                  <a:rPr lang="ar-AE" i="1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ar-AE" i="1">
                                    <a:latin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  <m:sub>
                                <m:r>
                                  <a:rPr lang="ar-AE" i="0">
                                    <a:latin typeface="Cambria Math" panose="02040503050406030204" pitchFamily="18" charset="0"/>
                                  </a:rPr>
                                  <m:t>2</m:t>
                                </m:r>
                              </m:sub>
                            </m:sSub>
                          </m:e>
                        </m:rad>
                      </m:oMath>
                    </m:oMathPara>
                  </a14:m>
                  <a:endParaRPr lang="en-AU" dirty="0"/>
                </a:p>
              </p:txBody>
            </p:sp>
          </mc:Choice>
          <mc:Fallback xmlns="">
            <p:sp>
              <p:nvSpPr>
                <p:cNvPr id="11" name="TextBox 10">
                  <a:extLst>
                    <a:ext uri="{FF2B5EF4-FFF2-40B4-BE49-F238E27FC236}">
                      <a16:creationId xmlns:a16="http://schemas.microsoft.com/office/drawing/2014/main" id="{0A009FBF-41E4-9D49-CF28-CA6E06120C2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7469169" y="2754176"/>
                  <a:ext cx="1949151" cy="610873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AU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6DD9E67-CA47-7C0B-F0C3-F5E841655E7C}"/>
              </a:ext>
            </a:extLst>
          </p:cNvPr>
          <p:cNvSpPr txBox="1"/>
          <p:nvPr/>
        </p:nvSpPr>
        <p:spPr>
          <a:xfrm>
            <a:off x="751167" y="5276104"/>
            <a:ext cx="85668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000" dirty="0"/>
              <a:t>• Skip-lot is optimal when the budget per consignment is </a:t>
            </a:r>
            <a:r>
              <a:rPr lang="en-AU" sz="2000" b="1" dirty="0"/>
              <a:t>below the threshold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8EAF15E-372F-C6E9-19EF-EEDEA8DD34EF}"/>
                  </a:ext>
                </a:extLst>
              </p:cNvPr>
              <p:cNvSpPr txBox="1"/>
              <p:nvPr/>
            </p:nvSpPr>
            <p:spPr>
              <a:xfrm>
                <a:off x="751167" y="5676214"/>
                <a:ext cx="7340613" cy="40011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en-AU" sz="2000" dirty="0"/>
                  <a:t>• The threshold depends on </a:t>
                </a:r>
                <a:r>
                  <a:rPr lang="en-AU" sz="2000" b="1" dirty="0"/>
                  <a:t>overdispersion</a:t>
                </a:r>
                <a:r>
                  <a:rPr lang="en-AU" sz="2000" dirty="0"/>
                  <a:t> (1/</a:t>
                </a:r>
                <a:r>
                  <a:rPr lang="el-GR" sz="2000" dirty="0"/>
                  <a:t>β</a:t>
                </a:r>
                <a:r>
                  <a:rPr lang="en-AU" sz="2000" dirty="0"/>
                  <a:t>) and </a:t>
                </a:r>
                <a:r>
                  <a:rPr lang="en-AU" sz="2000" b="1" dirty="0"/>
                  <a:t>costs</a:t>
                </a:r>
                <a:r>
                  <a:rPr lang="en-AU" sz="2000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ar-AE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ar-AE" sz="20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ar-AE" sz="2000" i="0"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  <m:sSub>
                      <m:sSubPr>
                        <m:ctrlPr>
                          <a:rPr lang="ar-AE" sz="20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AU" sz="20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m:rPr>
                            <m:sty m:val="p"/>
                          </m:rPr>
                          <a:rPr lang="en-AU" sz="2000" b="0" i="0" smtClean="0">
                            <a:latin typeface="Cambria Math" panose="02040503050406030204" pitchFamily="18" charset="0"/>
                          </a:rPr>
                          <m:t>and</m:t>
                        </m:r>
                        <m:r>
                          <a:rPr lang="en-AU" sz="20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  <m:r>
                          <a:rPr lang="ar-AE" sz="2000" i="1">
                            <a:latin typeface="Cambria Math" panose="02040503050406030204" pitchFamily="18" charset="0"/>
                          </a:rPr>
                          <m:t>𝑐</m:t>
                        </m:r>
                      </m:e>
                      <m:sub>
                        <m:r>
                          <a:rPr lang="ar-AE" sz="2000" i="0">
                            <a:latin typeface="Cambria Math" panose="02040503050406030204" pitchFamily="18" charset="0"/>
                          </a:rPr>
                          <m:t>2</m:t>
                        </m:r>
                      </m:sub>
                    </m:sSub>
                  </m:oMath>
                </a14:m>
                <a:endParaRPr lang="en-AU" sz="2000" dirty="0"/>
              </a:p>
            </p:txBody>
          </p:sp>
        </mc:Choice>
        <mc:Fallback xmlns="">
          <p:sp>
            <p:nvSpPr>
              <p:cNvPr id="5" name="TextBox 4">
                <a:extLst>
                  <a:ext uri="{FF2B5EF4-FFF2-40B4-BE49-F238E27FC236}">
                    <a16:creationId xmlns:a16="http://schemas.microsoft.com/office/drawing/2014/main" id="{A8EAF15E-372F-C6E9-19EF-EEDEA8DD34E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1167" y="5676214"/>
                <a:ext cx="7340613" cy="400110"/>
              </a:xfrm>
              <a:prstGeom prst="rect">
                <a:avLst/>
              </a:prstGeom>
              <a:blipFill>
                <a:blip r:embed="rId6"/>
                <a:stretch>
                  <a:fillRect l="-831" t="-7576" b="-25758"/>
                </a:stretch>
              </a:blipFill>
            </p:spPr>
            <p:txBody>
              <a:bodyPr/>
              <a:lstStyle/>
              <a:p>
                <a:r>
                  <a:rPr lang="en-AU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Oval 2">
            <a:extLst>
              <a:ext uri="{FF2B5EF4-FFF2-40B4-BE49-F238E27FC236}">
                <a16:creationId xmlns:a16="http://schemas.microsoft.com/office/drawing/2014/main" id="{346672AC-A72F-16FD-64BE-AF66B576FADD}"/>
              </a:ext>
            </a:extLst>
          </p:cNvPr>
          <p:cNvSpPr/>
          <p:nvPr/>
        </p:nvSpPr>
        <p:spPr>
          <a:xfrm>
            <a:off x="3976587" y="2513329"/>
            <a:ext cx="2668680" cy="1015148"/>
          </a:xfrm>
          <a:prstGeom prst="ellipse">
            <a:avLst/>
          </a:prstGeom>
          <a:noFill/>
          <a:ln w="41275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35BF52B-8373-B8D2-C3A1-E334C73DE4A5}"/>
              </a:ext>
            </a:extLst>
          </p:cNvPr>
          <p:cNvSpPr txBox="1"/>
          <p:nvPr/>
        </p:nvSpPr>
        <p:spPr>
          <a:xfrm>
            <a:off x="751166" y="6076324"/>
            <a:ext cx="85668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000" dirty="0"/>
              <a:t>• Above the threshold, </a:t>
            </a:r>
            <a:r>
              <a:rPr lang="en-AU" sz="2000" b="1" dirty="0"/>
              <a:t>full census</a:t>
            </a:r>
            <a:r>
              <a:rPr lang="en-AU" sz="2000" dirty="0"/>
              <a:t> is optimal</a:t>
            </a:r>
          </a:p>
        </p:txBody>
      </p:sp>
    </p:spTree>
    <p:extLst>
      <p:ext uri="{BB962C8B-B14F-4D97-AF65-F5344CB8AC3E}">
        <p14:creationId xmlns:p14="http://schemas.microsoft.com/office/powerpoint/2010/main" val="408167354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CDFBA0-1147-04DB-528E-D7FF2A31C6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12CD89EE-0CDB-FF42-4B60-559FCB0920A9}"/>
              </a:ext>
            </a:extLst>
          </p:cNvPr>
          <p:cNvSpPr txBox="1"/>
          <p:nvPr/>
        </p:nvSpPr>
        <p:spPr>
          <a:xfrm>
            <a:off x="5839398" y="2562375"/>
            <a:ext cx="216191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dirty="0"/>
              <a:t>high </a:t>
            </a:r>
          </a:p>
          <a:p>
            <a:r>
              <a:rPr lang="en-AU" dirty="0"/>
              <a:t>overdispersion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1B05040-2D79-2C12-7DF9-3D17D4252A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70828" y="615562"/>
            <a:ext cx="11388532" cy="498941"/>
          </a:xfrm>
        </p:spPr>
        <p:txBody>
          <a:bodyPr>
            <a:noAutofit/>
          </a:bodyPr>
          <a:lstStyle/>
          <a:p>
            <a:r>
              <a:rPr lang="en-AU" dirty="0"/>
              <a:t>Optimal </a:t>
            </a:r>
            <a:r>
              <a:rPr lang="en-AU" i="1" dirty="0"/>
              <a:t>n*</a:t>
            </a:r>
            <a:r>
              <a:rPr lang="en-AU" dirty="0"/>
              <a:t> in skip-lot is often well below 600 units</a:t>
            </a:r>
            <a:endParaRPr lang="en-US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82FC1528-5372-B15A-93C8-B42CEF38880F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CAB24923-5115-89C1-1965-02F9D79FCA2B}"/>
              </a:ext>
            </a:extLst>
          </p:cNvPr>
          <p:cNvSpPr txBox="1"/>
          <p:nvPr/>
        </p:nvSpPr>
        <p:spPr>
          <a:xfrm>
            <a:off x="1076960" y="1768352"/>
            <a:ext cx="60960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None/>
            </a:pPr>
            <a:r>
              <a:rPr lang="en-AU" sz="2000" dirty="0"/>
              <a:t>• In skip-lot mode: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5C9AB9FD-E31E-47DD-1391-E0432E790FED}"/>
              </a:ext>
            </a:extLst>
          </p:cNvPr>
          <p:cNvSpPr txBox="1"/>
          <p:nvPr/>
        </p:nvSpPr>
        <p:spPr>
          <a:xfrm>
            <a:off x="1076959" y="2647044"/>
            <a:ext cx="9838691" cy="31700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000" dirty="0"/>
              <a:t>• </a:t>
            </a:r>
            <a:r>
              <a:rPr lang="en-AU" sz="2000" i="1" dirty="0"/>
              <a:t>n*</a:t>
            </a:r>
            <a:r>
              <a:rPr lang="en-AU" sz="2000" dirty="0"/>
              <a:t> often much lower than 600:</a:t>
            </a:r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  <a:p>
            <a:endParaRPr lang="en-AU" sz="2000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A68488B-2B81-7382-4C19-2F94D7D117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51072" y="3150179"/>
            <a:ext cx="3357406" cy="210878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23D5859-BDB6-CDC0-E6A9-9C6FC0926158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l="78165" t="21216" b="52051"/>
          <a:stretch>
            <a:fillRect/>
          </a:stretch>
        </p:blipFill>
        <p:spPr>
          <a:xfrm>
            <a:off x="3170646" y="1587434"/>
            <a:ext cx="1725550" cy="792248"/>
          </a:xfrm>
          <a:prstGeom prst="rect">
            <a:avLst/>
          </a:prstGeom>
        </p:spPr>
      </p:pic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B47D2FCE-5E07-C818-A811-4E22DC606F01}"/>
              </a:ext>
            </a:extLst>
          </p:cNvPr>
          <p:cNvCxnSpPr>
            <a:cxnSpLocks/>
          </p:cNvCxnSpPr>
          <p:nvPr/>
        </p:nvCxnSpPr>
        <p:spPr>
          <a:xfrm>
            <a:off x="6622742" y="2773675"/>
            <a:ext cx="1248124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B421FC4F-C9A6-1B0B-38DB-A4CDC32D1448}"/>
              </a:ext>
            </a:extLst>
          </p:cNvPr>
          <p:cNvCxnSpPr>
            <a:cxnSpLocks/>
          </p:cNvCxnSpPr>
          <p:nvPr/>
        </p:nvCxnSpPr>
        <p:spPr>
          <a:xfrm>
            <a:off x="4033421" y="4451381"/>
            <a:ext cx="0" cy="41701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B8D6724E-F419-0DFC-5728-964F9E5C1722}"/>
              </a:ext>
            </a:extLst>
          </p:cNvPr>
          <p:cNvSpPr txBox="1"/>
          <p:nvPr/>
        </p:nvSpPr>
        <p:spPr>
          <a:xfrm>
            <a:off x="7870866" y="2562376"/>
            <a:ext cx="216191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dirty="0"/>
              <a:t>low </a:t>
            </a:r>
          </a:p>
          <a:p>
            <a:r>
              <a:rPr lang="en-AU" dirty="0"/>
              <a:t>overdispersion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2E63C60-BE45-3993-6EF8-94543008D67F}"/>
              </a:ext>
            </a:extLst>
          </p:cNvPr>
          <p:cNvSpPr txBox="1"/>
          <p:nvPr/>
        </p:nvSpPr>
        <p:spPr>
          <a:xfrm>
            <a:off x="3211053" y="4868391"/>
            <a:ext cx="216191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dirty="0"/>
              <a:t>Consignment more expensive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0261789-2AC0-4E1E-F5CC-F55EFAECED4E}"/>
              </a:ext>
            </a:extLst>
          </p:cNvPr>
          <p:cNvSpPr txBox="1"/>
          <p:nvPr/>
        </p:nvSpPr>
        <p:spPr>
          <a:xfrm>
            <a:off x="3275222" y="3768165"/>
            <a:ext cx="1716051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dirty="0"/>
              <a:t>Inspect a unit more expensive</a:t>
            </a:r>
          </a:p>
        </p:txBody>
      </p:sp>
    </p:spTree>
    <p:extLst>
      <p:ext uri="{BB962C8B-B14F-4D97-AF65-F5344CB8AC3E}">
        <p14:creationId xmlns:p14="http://schemas.microsoft.com/office/powerpoint/2010/main" val="26816473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8BC7EF-6135-EEF2-56FF-E2414E1C99F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9E0A83-1D25-0E04-2723-1B746105AC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2502" y="274627"/>
            <a:ext cx="5260491" cy="887360"/>
          </a:xfrm>
        </p:spPr>
        <p:txBody>
          <a:bodyPr/>
          <a:lstStyle/>
          <a:p>
            <a:r>
              <a:rPr lang="en-AU" dirty="0"/>
              <a:t>Take home messages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1A18B9BC-4F9C-EDE9-2746-1F4E2C790614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>
            <a:extLst>
              <a:ext uri="{FF2B5EF4-FFF2-40B4-BE49-F238E27FC236}">
                <a16:creationId xmlns:a16="http://schemas.microsoft.com/office/drawing/2014/main" id="{B181F086-731E-C70C-04ED-42FD447CEDC2}"/>
              </a:ext>
            </a:extLst>
          </p:cNvPr>
          <p:cNvSpPr txBox="1"/>
          <p:nvPr/>
        </p:nvSpPr>
        <p:spPr>
          <a:xfrm>
            <a:off x="622489" y="2020898"/>
            <a:ext cx="11032482" cy="34163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400" dirty="0"/>
              <a:t>• </a:t>
            </a:r>
            <a:r>
              <a:rPr lang="en-US" altLang="en-US" sz="2400" dirty="0"/>
              <a:t>Skip-lot is optimal only when budget are tight and overdispersion is low</a:t>
            </a:r>
          </a:p>
          <a:p>
            <a:endParaRPr lang="en-US" altLang="en-US" sz="2400" dirty="0"/>
          </a:p>
          <a:p>
            <a:r>
              <a:rPr lang="en-AU" sz="2400" dirty="0"/>
              <a:t>• If resource allows -&gt; increase </a:t>
            </a:r>
            <a:r>
              <a:rPr lang="en-AU" sz="2400" i="1" dirty="0"/>
              <a:t>AFI</a:t>
            </a:r>
            <a:r>
              <a:rPr lang="en-AU" sz="2400" dirty="0"/>
              <a:t>; once in full census -&gt; increase </a:t>
            </a:r>
            <a:r>
              <a:rPr lang="en-AU" sz="2400" i="1" dirty="0"/>
              <a:t>n</a:t>
            </a:r>
          </a:p>
          <a:p>
            <a:br>
              <a:rPr lang="en-AU" sz="2400" dirty="0"/>
            </a:br>
            <a:r>
              <a:rPr lang="en-AU" sz="2400" dirty="0"/>
              <a:t>• Increasing </a:t>
            </a:r>
            <a:r>
              <a:rPr lang="en-AU" sz="2400" i="1" dirty="0"/>
              <a:t>AFI</a:t>
            </a:r>
            <a:r>
              <a:rPr lang="en-AU" sz="2400" dirty="0"/>
              <a:t> has no diminishing returns; </a:t>
            </a:r>
            <a:r>
              <a:rPr lang="en-AU" sz="2400" i="1" dirty="0"/>
              <a:t>n</a:t>
            </a:r>
            <a:r>
              <a:rPr lang="en-AU" sz="2400" dirty="0"/>
              <a:t> has diminishing returns</a:t>
            </a:r>
          </a:p>
          <a:p>
            <a:endParaRPr lang="en-AU" sz="2400" dirty="0"/>
          </a:p>
          <a:p>
            <a:r>
              <a:rPr lang="en-AU" sz="2400" dirty="0"/>
              <a:t>• 600-unit samples often larger than needed</a:t>
            </a:r>
          </a:p>
          <a:p>
            <a:endParaRPr lang="en-AU" sz="2400" dirty="0"/>
          </a:p>
          <a:p>
            <a:r>
              <a:rPr lang="en-AU" sz="2400" dirty="0"/>
              <a:t>• Optimisation provides a principled way to choose your parameters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62622004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ubtitle 2">
            <a:extLst>
              <a:ext uri="{FF2B5EF4-FFF2-40B4-BE49-F238E27FC236}">
                <a16:creationId xmlns:a16="http://schemas.microsoft.com/office/drawing/2014/main" id="{5A35A743-2F98-4896-A068-CB51F77A9D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202813" y="2488579"/>
            <a:ext cx="6258492" cy="1152372"/>
          </a:xfrm>
        </p:spPr>
        <p:txBody>
          <a:bodyPr/>
          <a:lstStyle/>
          <a:p>
            <a:r>
              <a:rPr lang="en-US" sz="4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       Any questions?</a:t>
            </a:r>
            <a:endParaRPr lang="en-AU" sz="40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A288BF2-BBF7-4527-9DC8-3111F4953C3A}"/>
              </a:ext>
            </a:extLst>
          </p:cNvPr>
          <p:cNvSpPr txBox="1">
            <a:spLocks/>
          </p:cNvSpPr>
          <p:nvPr/>
        </p:nvSpPr>
        <p:spPr>
          <a:xfrm>
            <a:off x="417910" y="6100677"/>
            <a:ext cx="5646006" cy="102467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2pPr>
            <a:lvl3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Calibri" panose="020F0502020204030204" pitchFamily="34" charset="0"/>
              <a:buNone/>
              <a:defRPr sz="16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3pPr>
            <a:lvl4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4pPr>
            <a:lvl5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5pPr>
            <a:lvl6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6pPr>
            <a:lvl7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b="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7pPr>
            <a:lvl8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8pPr>
            <a:lvl9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16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b="0" dirty="0"/>
              <a:t>raphael.trouve@unimelb.edu.au</a:t>
            </a:r>
          </a:p>
          <a:p>
            <a:r>
              <a:rPr lang="en-US" b="0" dirty="0"/>
              <a:t>apro@unimelb.edu.au</a:t>
            </a:r>
            <a:endParaRPr lang="en-AU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C1D52253-4F31-428E-95E6-5613EDBFDD5F}"/>
              </a:ext>
            </a:extLst>
          </p:cNvPr>
          <p:cNvSpPr txBox="1"/>
          <p:nvPr/>
        </p:nvSpPr>
        <p:spPr>
          <a:xfrm>
            <a:off x="417910" y="4455315"/>
            <a:ext cx="11634390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 b="0" dirty="0">
                <a:solidFill>
                  <a:schemeClr val="bg1"/>
                </a:solidFill>
              </a:rPr>
              <a:t>Trouvé </a:t>
            </a:r>
            <a:r>
              <a:rPr lang="en-US" sz="1600" dirty="0">
                <a:solidFill>
                  <a:schemeClr val="bg1"/>
                </a:solidFill>
              </a:rPr>
              <a:t>and Robinson,</a:t>
            </a:r>
            <a:r>
              <a:rPr lang="en-US" sz="1600" dirty="0">
                <a:solidFill>
                  <a:schemeClr val="bg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2024. </a:t>
            </a:r>
            <a:r>
              <a:rPr lang="en-AU" sz="1600" dirty="0">
                <a:solidFill>
                  <a:schemeClr val="bg1"/>
                </a:solidFill>
              </a:rPr>
              <a:t>Efficient border biosecurity inspection leverages superspreading to reduce biological invasion risk</a:t>
            </a:r>
            <a:r>
              <a:rPr lang="en-US" sz="1600" dirty="0">
                <a:solidFill>
                  <a:schemeClr val="bg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1600" i="1" dirty="0">
                <a:solidFill>
                  <a:schemeClr val="bg1"/>
                </a:solidFill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Risk Analysis.</a:t>
            </a:r>
            <a:endParaRPr lang="en-US" sz="1600" dirty="0">
              <a:solidFill>
                <a:schemeClr val="bg1"/>
              </a:solidFill>
            </a:endParaRPr>
          </a:p>
          <a:p>
            <a:endParaRPr lang="en-AU" sz="1600" i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322324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5D9DD0-22E4-88EA-D714-9C390797D1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769B08A-3859-FCE4-BC32-A151649006B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634597"/>
            <a:ext cx="11367188" cy="498941"/>
          </a:xfrm>
        </p:spPr>
        <p:txBody>
          <a:bodyPr>
            <a:normAutofit/>
          </a:bodyPr>
          <a:lstStyle/>
          <a:p>
            <a:r>
              <a:rPr lang="en-AU" sz="2800" dirty="0"/>
              <a:t>How CSP parameters (</a:t>
            </a:r>
            <a:r>
              <a:rPr lang="en-AU" sz="2800" dirty="0" err="1"/>
              <a:t>i</a:t>
            </a:r>
            <a:r>
              <a:rPr lang="en-AU" sz="2800" dirty="0"/>
              <a:t>, f) relate to AFI</a:t>
            </a:r>
            <a:endParaRPr lang="en-US" sz="2800" dirty="0"/>
          </a:p>
        </p:txBody>
      </p:sp>
      <p:cxnSp>
        <p:nvCxnSpPr>
          <p:cNvPr id="40" name="Straight Connector 39">
            <a:extLst>
              <a:ext uri="{FF2B5EF4-FFF2-40B4-BE49-F238E27FC236}">
                <a16:creationId xmlns:a16="http://schemas.microsoft.com/office/drawing/2014/main" id="{8B22DF30-1BA2-3327-BBE9-F5C13224D4CC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12D47039-EE23-991A-11D7-8E06EA237D73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b="25962"/>
          <a:stretch>
            <a:fillRect/>
          </a:stretch>
        </p:blipFill>
        <p:spPr>
          <a:xfrm>
            <a:off x="1801257" y="4494883"/>
            <a:ext cx="10390743" cy="22153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FCB22910-A236-5C3F-74BA-1C5EA7C889E7}"/>
              </a:ext>
            </a:extLst>
          </p:cNvPr>
          <p:cNvSpPr txBox="1"/>
          <p:nvPr/>
        </p:nvSpPr>
        <p:spPr>
          <a:xfrm>
            <a:off x="887636" y="1351676"/>
            <a:ext cx="9694784" cy="304698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400" b="1" dirty="0"/>
              <a:t>• </a:t>
            </a:r>
            <a:r>
              <a:rPr lang="en-AU" sz="2400" b="1" dirty="0" err="1"/>
              <a:t>i</a:t>
            </a:r>
            <a:r>
              <a:rPr lang="en-AU" sz="2400" b="1" dirty="0"/>
              <a:t> and f are not decision variables</a:t>
            </a:r>
            <a:br>
              <a:rPr lang="en-AU" sz="2400" dirty="0"/>
            </a:br>
            <a:r>
              <a:rPr lang="en-AU" sz="2400" dirty="0"/>
              <a:t> AFI and n determine performance</a:t>
            </a:r>
          </a:p>
          <a:p>
            <a:endParaRPr lang="en-AU" sz="2400" dirty="0"/>
          </a:p>
          <a:p>
            <a:r>
              <a:rPr lang="en-AU" sz="2400" dirty="0"/>
              <a:t>• </a:t>
            </a:r>
            <a:r>
              <a:rPr lang="en-AU" sz="2400" b="1" dirty="0"/>
              <a:t>CSP(</a:t>
            </a:r>
            <a:r>
              <a:rPr lang="en-AU" sz="2400" b="1" dirty="0" err="1"/>
              <a:t>i,f</a:t>
            </a:r>
            <a:r>
              <a:rPr lang="en-AU" sz="2400" b="1" dirty="0"/>
              <a:t>) just produces a long-run inspection fraction = AFI</a:t>
            </a:r>
            <a:br>
              <a:rPr lang="en-AU" sz="2400" dirty="0"/>
            </a:br>
            <a:r>
              <a:rPr lang="en-AU" sz="2400" dirty="0"/>
              <a:t> Different (</a:t>
            </a:r>
            <a:r>
              <a:rPr lang="en-AU" sz="2400" dirty="0" err="1"/>
              <a:t>i,f</a:t>
            </a:r>
            <a:r>
              <a:rPr lang="en-AU" sz="2400" dirty="0"/>
              <a:t>) pairs can give the same AFI</a:t>
            </a:r>
          </a:p>
          <a:p>
            <a:endParaRPr lang="en-AU" sz="2400" dirty="0"/>
          </a:p>
          <a:p>
            <a:r>
              <a:rPr lang="en-AU" sz="2400" dirty="0"/>
              <a:t>• </a:t>
            </a:r>
            <a:r>
              <a:rPr lang="en-AU" sz="2400" b="1" dirty="0"/>
              <a:t>If needed, we can recover (</a:t>
            </a:r>
            <a:r>
              <a:rPr lang="en-AU" sz="2400" b="1" dirty="0" err="1"/>
              <a:t>i,f</a:t>
            </a:r>
            <a:r>
              <a:rPr lang="en-AU" sz="2400" b="1" dirty="0"/>
              <a:t>) from a target AFI*</a:t>
            </a:r>
            <a:br>
              <a:rPr lang="en-AU" sz="2400" dirty="0"/>
            </a:br>
            <a:r>
              <a:rPr lang="en-AU" sz="2400" dirty="0"/>
              <a:t> Fix one (e.g., I = 5) and solve for f</a:t>
            </a:r>
          </a:p>
        </p:txBody>
      </p:sp>
    </p:spTree>
    <p:extLst>
      <p:ext uri="{BB962C8B-B14F-4D97-AF65-F5344CB8AC3E}">
        <p14:creationId xmlns:p14="http://schemas.microsoft.com/office/powerpoint/2010/main" val="230866649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6992BA-8153-B495-F9E3-7DCD9F219B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: Rounded Corners 13">
            <a:extLst>
              <a:ext uri="{FF2B5EF4-FFF2-40B4-BE49-F238E27FC236}">
                <a16:creationId xmlns:a16="http://schemas.microsoft.com/office/drawing/2014/main" id="{522E12A5-8F8D-6BEA-635E-DC899ECB2F0E}"/>
              </a:ext>
            </a:extLst>
          </p:cNvPr>
          <p:cNvSpPr/>
          <p:nvPr/>
        </p:nvSpPr>
        <p:spPr>
          <a:xfrm>
            <a:off x="2276475" y="6209208"/>
            <a:ext cx="6981826" cy="5201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3BBF4054-991D-177B-E94A-D0ADF6C64FF8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t="7986" r="50689" b="11283"/>
          <a:stretch>
            <a:fillRect/>
          </a:stretch>
        </p:blipFill>
        <p:spPr>
          <a:xfrm>
            <a:off x="1005515" y="1959365"/>
            <a:ext cx="3426024" cy="422207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F91A8CAC-885C-71C1-21AB-78AD75D1BE9A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0689" t="33044" b="11283"/>
          <a:stretch/>
        </p:blipFill>
        <p:spPr>
          <a:xfrm>
            <a:off x="6866807" y="3123349"/>
            <a:ext cx="3426024" cy="2911609"/>
          </a:xfrm>
          <a:prstGeom prst="rect">
            <a:avLst/>
          </a:prstGeom>
        </p:spPr>
      </p:pic>
      <p:sp>
        <p:nvSpPr>
          <p:cNvPr id="8" name="Title 2">
            <a:extLst>
              <a:ext uri="{FF2B5EF4-FFF2-40B4-BE49-F238E27FC236}">
                <a16:creationId xmlns:a16="http://schemas.microsoft.com/office/drawing/2014/main" id="{E988490F-FC01-431B-E0A4-92D2B5BC051E}"/>
              </a:ext>
            </a:extLst>
          </p:cNvPr>
          <p:cNvSpPr txBox="1">
            <a:spLocks/>
          </p:cNvSpPr>
          <p:nvPr/>
        </p:nvSpPr>
        <p:spPr>
          <a:xfrm>
            <a:off x="1300294" y="543615"/>
            <a:ext cx="10720256" cy="547306"/>
          </a:xfrm>
          <a:prstGeom prst="rect">
            <a:avLst/>
          </a:prstGeom>
        </p:spPr>
        <p:txBody>
          <a:bodyPr vert="horz" lIns="91440" tIns="45720" rIns="91440" bIns="45720" rtlCol="0" anchor="b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2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600" dirty="0"/>
              <a:t>Inspection capacity struggles to keep pace with trade volume</a:t>
            </a:r>
          </a:p>
        </p:txBody>
      </p: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DACEF434-FBE2-CECB-1F7F-F46801839232}"/>
              </a:ext>
            </a:extLst>
          </p:cNvPr>
          <p:cNvCxnSpPr>
            <a:cxnSpLocks/>
          </p:cNvCxnSpPr>
          <p:nvPr/>
        </p:nvCxnSpPr>
        <p:spPr>
          <a:xfrm>
            <a:off x="1300294" y="1148977"/>
            <a:ext cx="10218771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AB498A52-D610-0076-98E3-630BF5A663D1}"/>
              </a:ext>
            </a:extLst>
          </p:cNvPr>
          <p:cNvSpPr txBox="1"/>
          <p:nvPr/>
        </p:nvSpPr>
        <p:spPr>
          <a:xfrm>
            <a:off x="2127769" y="3162473"/>
            <a:ext cx="2877224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000" dirty="0"/>
              <a:t>Sikes et al. (2018)</a:t>
            </a:r>
          </a:p>
        </p:txBody>
      </p:sp>
      <p:pic>
        <p:nvPicPr>
          <p:cNvPr id="27" name="Picture 26">
            <a:extLst>
              <a:ext uri="{FF2B5EF4-FFF2-40B4-BE49-F238E27FC236}">
                <a16:creationId xmlns:a16="http://schemas.microsoft.com/office/drawing/2014/main" id="{AE7A5FB8-142A-F765-A2AA-BD398309D15E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50689" b="67011"/>
          <a:stretch/>
        </p:blipFill>
        <p:spPr>
          <a:xfrm>
            <a:off x="8810268" y="2090909"/>
            <a:ext cx="2264049" cy="1140099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761186BE-E5CC-589A-8E65-0B5D724945B8}"/>
              </a:ext>
            </a:extLst>
          </p:cNvPr>
          <p:cNvSpPr txBox="1"/>
          <p:nvPr/>
        </p:nvSpPr>
        <p:spPr>
          <a:xfrm>
            <a:off x="2804751" y="6290513"/>
            <a:ext cx="679629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Inspection capacity and budgets have not grown at the same pace</a:t>
            </a:r>
          </a:p>
        </p:txBody>
      </p:sp>
      <p:sp>
        <p:nvSpPr>
          <p:cNvPr id="4" name="Arrow: Right 3">
            <a:extLst>
              <a:ext uri="{FF2B5EF4-FFF2-40B4-BE49-F238E27FC236}">
                <a16:creationId xmlns:a16="http://schemas.microsoft.com/office/drawing/2014/main" id="{3B36E81F-753A-72A7-83A0-F369D69C7779}"/>
              </a:ext>
            </a:extLst>
          </p:cNvPr>
          <p:cNvSpPr/>
          <p:nvPr/>
        </p:nvSpPr>
        <p:spPr>
          <a:xfrm>
            <a:off x="2456783" y="6355691"/>
            <a:ext cx="362309" cy="241540"/>
          </a:xfrm>
          <a:prstGeom prst="rightArrow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7C02C2E8-A14B-24B8-53D7-896F0E4DCB50}"/>
              </a:ext>
            </a:extLst>
          </p:cNvPr>
          <p:cNvCxnSpPr>
            <a:cxnSpLocks/>
          </p:cNvCxnSpPr>
          <p:nvPr/>
        </p:nvCxnSpPr>
        <p:spPr>
          <a:xfrm>
            <a:off x="1988188" y="1858511"/>
            <a:ext cx="2080191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84FDF85-00CD-3824-7173-34A264C6EB95}"/>
              </a:ext>
            </a:extLst>
          </p:cNvPr>
          <p:cNvCxnSpPr>
            <a:cxnSpLocks/>
          </p:cNvCxnSpPr>
          <p:nvPr/>
        </p:nvCxnSpPr>
        <p:spPr>
          <a:xfrm>
            <a:off x="7373683" y="1892551"/>
            <a:ext cx="2080191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F4EF03F-120D-066F-8BCB-344D9E42B98E}"/>
              </a:ext>
            </a:extLst>
          </p:cNvPr>
          <p:cNvSpPr txBox="1"/>
          <p:nvPr/>
        </p:nvSpPr>
        <p:spPr>
          <a:xfrm>
            <a:off x="1181133" y="1323960"/>
            <a:ext cx="4586255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400" b="1" dirty="0">
                <a:solidFill>
                  <a:srgbClr val="094183"/>
                </a:solidFill>
              </a:rPr>
              <a:t>Trade volumes are increasing</a:t>
            </a:r>
            <a:endParaRPr lang="en-AU" sz="2400" b="1" dirty="0">
              <a:solidFill>
                <a:srgbClr val="094183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54DC523-6FCB-618E-8736-B100E6989C3E}"/>
              </a:ext>
            </a:extLst>
          </p:cNvPr>
          <p:cNvSpPr txBox="1"/>
          <p:nvPr/>
        </p:nvSpPr>
        <p:spPr>
          <a:xfrm>
            <a:off x="6215968" y="1323228"/>
            <a:ext cx="6084352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sz="2400" b="1" dirty="0">
                <a:solidFill>
                  <a:schemeClr val="tx2"/>
                </a:solidFill>
              </a:rPr>
              <a:t>Pest arrival scales with trade volume</a:t>
            </a:r>
            <a:endParaRPr lang="en-AU" sz="2400" dirty="0"/>
          </a:p>
        </p:txBody>
      </p:sp>
    </p:spTree>
    <p:extLst>
      <p:ext uri="{BB962C8B-B14F-4D97-AF65-F5344CB8AC3E}">
        <p14:creationId xmlns:p14="http://schemas.microsoft.com/office/powerpoint/2010/main" val="55022550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974CC9-F7F8-BD7A-E32D-6C2DB04D71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3D792A4F-500F-63B9-1BB0-D79A4BD3983D}"/>
              </a:ext>
            </a:extLst>
          </p:cNvPr>
          <p:cNvSpPr txBox="1"/>
          <p:nvPr/>
        </p:nvSpPr>
        <p:spPr>
          <a:xfrm>
            <a:off x="136753" y="1658321"/>
            <a:ext cx="12055247" cy="4204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Inspect every consignment (</a:t>
            </a:r>
            <a:r>
              <a:rPr lang="en-AU" b="1" dirty="0"/>
              <a:t>full census</a:t>
            </a:r>
            <a:r>
              <a:rPr lang="en-AU" dirty="0"/>
              <a:t>)</a:t>
            </a:r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Use a </a:t>
            </a:r>
            <a:r>
              <a:rPr lang="en-AU" b="1" dirty="0"/>
              <a:t>fixed sample size </a:t>
            </a:r>
            <a:r>
              <a:rPr lang="en-AU" dirty="0"/>
              <a:t>(often 600 units)</a:t>
            </a:r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Based on acceptance-sampling (ISPM31): e.g., reject </a:t>
            </a:r>
            <a:r>
              <a:rPr lang="en-AU" b="1" dirty="0"/>
              <a:t>95%</a:t>
            </a:r>
            <a:r>
              <a:rPr lang="en-AU" dirty="0"/>
              <a:t> of consignments with p = </a:t>
            </a:r>
            <a:r>
              <a:rPr lang="en-AU" b="1" dirty="0"/>
              <a:t>0.5%</a:t>
            </a:r>
            <a:r>
              <a:rPr lang="en-AU" dirty="0"/>
              <a:t> infestation rate</a:t>
            </a: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027235D6-FC38-4B6F-14F7-7032E653062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0938" y="1336452"/>
            <a:ext cx="4334309" cy="17889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A847FF6-ADB7-7769-6F74-F8234F1D05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579825"/>
            <a:ext cx="9630098" cy="498941"/>
          </a:xfrm>
        </p:spPr>
        <p:txBody>
          <a:bodyPr>
            <a:noAutofit/>
          </a:bodyPr>
          <a:lstStyle/>
          <a:p>
            <a:r>
              <a:rPr lang="en-AU" sz="2800" dirty="0"/>
              <a:t>The mainstream approach to border biosecurity</a:t>
            </a:r>
            <a:endParaRPr lang="en-US" sz="30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03092A1-A62E-3E0A-15D2-7672AF3AAC6E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3364BD23-B291-1D21-8A30-C115C4A1E7DE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37392" b="33736"/>
          <a:stretch>
            <a:fillRect/>
          </a:stretch>
        </p:blipFill>
        <p:spPr>
          <a:xfrm>
            <a:off x="2445787" y="4087974"/>
            <a:ext cx="6650770" cy="754688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3D679D19-C8AB-A99D-7323-53531D9816B4}"/>
              </a:ext>
            </a:extLst>
          </p:cNvPr>
          <p:cNvSpPr txBox="1"/>
          <p:nvPr/>
        </p:nvSpPr>
        <p:spPr>
          <a:xfrm>
            <a:off x="2974155" y="4138366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err="1"/>
              <a:t>Pr</a:t>
            </a:r>
            <a:r>
              <a:rPr lang="en-AU" dirty="0"/>
              <a:t>(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971F054-BC35-E880-A8C9-948712F22E98}"/>
              </a:ext>
            </a:extLst>
          </p:cNvPr>
          <p:cNvSpPr txBox="1"/>
          <p:nvPr/>
        </p:nvSpPr>
        <p:spPr>
          <a:xfrm>
            <a:off x="4517640" y="4152505"/>
            <a:ext cx="4235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) =</a:t>
            </a:r>
          </a:p>
        </p:txBody>
      </p:sp>
    </p:spTree>
    <p:extLst>
      <p:ext uri="{BB962C8B-B14F-4D97-AF65-F5344CB8AC3E}">
        <p14:creationId xmlns:p14="http://schemas.microsoft.com/office/powerpoint/2010/main" val="28994070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49BCD22-37CE-5B4A-1795-9FD65EEE93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03AA207-9AB7-D12C-D351-718EDCECDD6A}"/>
              </a:ext>
            </a:extLst>
          </p:cNvPr>
          <p:cNvSpPr/>
          <p:nvPr/>
        </p:nvSpPr>
        <p:spPr>
          <a:xfrm>
            <a:off x="136753" y="6018119"/>
            <a:ext cx="11838229" cy="52011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• These </a:t>
            </a:r>
            <a:r>
              <a:rPr lang="en-US" b="1" dirty="0">
                <a:solidFill>
                  <a:schemeClr val="tx1"/>
                </a:solidFill>
              </a:rPr>
              <a:t>parameters are arbitrary </a:t>
            </a:r>
            <a:r>
              <a:rPr lang="en-US" dirty="0">
                <a:solidFill>
                  <a:schemeClr val="tx1"/>
                </a:solidFill>
              </a:rPr>
              <a:t>and were designed for </a:t>
            </a:r>
            <a:r>
              <a:rPr lang="en-US" b="1" dirty="0">
                <a:solidFill>
                  <a:schemeClr val="tx1"/>
                </a:solidFill>
              </a:rPr>
              <a:t>consignment-level compliance</a:t>
            </a:r>
            <a:r>
              <a:rPr lang="en-US" dirty="0">
                <a:solidFill>
                  <a:schemeClr val="tx1"/>
                </a:solidFill>
              </a:rPr>
              <a:t>, not pathway-level risk</a:t>
            </a:r>
            <a:endParaRPr lang="en-AU" dirty="0">
              <a:solidFill>
                <a:schemeClr val="tx1"/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124BF74-EAA4-21EA-E880-8CE93985711B}"/>
              </a:ext>
            </a:extLst>
          </p:cNvPr>
          <p:cNvSpPr txBox="1"/>
          <p:nvPr/>
        </p:nvSpPr>
        <p:spPr>
          <a:xfrm>
            <a:off x="136753" y="1658321"/>
            <a:ext cx="12055247" cy="42043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Inspect every consignment (</a:t>
            </a:r>
            <a:r>
              <a:rPr lang="en-AU" b="1" dirty="0"/>
              <a:t>full census</a:t>
            </a:r>
            <a:r>
              <a:rPr lang="en-AU" dirty="0"/>
              <a:t>)</a:t>
            </a:r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Use a </a:t>
            </a:r>
            <a:r>
              <a:rPr lang="en-AU" b="1" dirty="0"/>
              <a:t>fixed sample size </a:t>
            </a:r>
            <a:r>
              <a:rPr lang="en-AU" dirty="0"/>
              <a:t>(often 600 units)</a:t>
            </a:r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r>
              <a:rPr lang="en-US" dirty="0"/>
              <a:t>• </a:t>
            </a:r>
            <a:r>
              <a:rPr lang="en-AU" dirty="0"/>
              <a:t>Based on acceptance-sampling (ISPM31): e.g., reject </a:t>
            </a:r>
            <a:r>
              <a:rPr lang="en-AU" b="1" dirty="0"/>
              <a:t>95%</a:t>
            </a:r>
            <a:r>
              <a:rPr lang="en-AU" dirty="0"/>
              <a:t> of consignments with p = </a:t>
            </a:r>
            <a:r>
              <a:rPr lang="en-AU" b="1" dirty="0"/>
              <a:t>0.5%</a:t>
            </a:r>
            <a:r>
              <a:rPr lang="en-AU" dirty="0"/>
              <a:t> infestation rate</a:t>
            </a: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  <a:p>
            <a:pPr>
              <a:lnSpc>
                <a:spcPct val="150000"/>
              </a:lnSpc>
              <a:buNone/>
            </a:pPr>
            <a:endParaRPr lang="en-US" dirty="0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8F754D5-E98F-FAB2-3107-F925E694DB3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20938" y="1336452"/>
            <a:ext cx="4334309" cy="178898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C3AF7A27-BF06-0B47-7E67-489CD37D66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579825"/>
            <a:ext cx="9630098" cy="498941"/>
          </a:xfrm>
        </p:spPr>
        <p:txBody>
          <a:bodyPr>
            <a:noAutofit/>
          </a:bodyPr>
          <a:lstStyle/>
          <a:p>
            <a:r>
              <a:rPr lang="en-AU" sz="2800" dirty="0"/>
              <a:t>The mainstream approach to border biosecurity</a:t>
            </a:r>
            <a:endParaRPr lang="en-US" sz="30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34EA220D-EAD5-D237-ABD7-040748F28640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>
            <a:extLst>
              <a:ext uri="{FF2B5EF4-FFF2-40B4-BE49-F238E27FC236}">
                <a16:creationId xmlns:a16="http://schemas.microsoft.com/office/drawing/2014/main" id="{71DD22C7-871E-D0F7-D4EA-AF4A298A1014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 t="37392"/>
          <a:stretch>
            <a:fillRect/>
          </a:stretch>
        </p:blipFill>
        <p:spPr>
          <a:xfrm>
            <a:off x="2445787" y="4087974"/>
            <a:ext cx="6650770" cy="163648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6401AD46-87B7-BB35-D251-DF4F991AB345}"/>
              </a:ext>
            </a:extLst>
          </p:cNvPr>
          <p:cNvSpPr txBox="1"/>
          <p:nvPr/>
        </p:nvSpPr>
        <p:spPr>
          <a:xfrm>
            <a:off x="2974155" y="4138366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err="1"/>
              <a:t>Pr</a:t>
            </a:r>
            <a:r>
              <a:rPr lang="en-AU" dirty="0"/>
              <a:t>(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F8F64D1-950A-06E8-2B53-B386C3E96F19}"/>
              </a:ext>
            </a:extLst>
          </p:cNvPr>
          <p:cNvSpPr txBox="1"/>
          <p:nvPr/>
        </p:nvSpPr>
        <p:spPr>
          <a:xfrm>
            <a:off x="4517640" y="4152505"/>
            <a:ext cx="4235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) =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7850E275-F8FD-6DBF-5707-6E9CF27211A3}"/>
              </a:ext>
            </a:extLst>
          </p:cNvPr>
          <p:cNvSpPr txBox="1"/>
          <p:nvPr/>
        </p:nvSpPr>
        <p:spPr>
          <a:xfrm>
            <a:off x="2718957" y="5143809"/>
            <a:ext cx="453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 err="1"/>
              <a:t>Pr</a:t>
            </a:r>
            <a:r>
              <a:rPr lang="en-AU" dirty="0"/>
              <a:t>(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E731388-8E2E-F5A9-94D7-44B0274276F0}"/>
              </a:ext>
            </a:extLst>
          </p:cNvPr>
          <p:cNvSpPr txBox="1"/>
          <p:nvPr/>
        </p:nvSpPr>
        <p:spPr>
          <a:xfrm>
            <a:off x="3546005" y="5162661"/>
            <a:ext cx="4235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AU" dirty="0"/>
              <a:t>) =</a:t>
            </a:r>
          </a:p>
        </p:txBody>
      </p:sp>
    </p:spTree>
    <p:extLst>
      <p:ext uri="{BB962C8B-B14F-4D97-AF65-F5344CB8AC3E}">
        <p14:creationId xmlns:p14="http://schemas.microsoft.com/office/powerpoint/2010/main" val="10100886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346B73-F493-ABA8-3AEF-3A5C7A18FBB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6568438F-60F9-D125-305E-A7A95DFCE09E}"/>
              </a:ext>
            </a:extLst>
          </p:cNvPr>
          <p:cNvSpPr txBox="1"/>
          <p:nvPr/>
        </p:nvSpPr>
        <p:spPr>
          <a:xfrm>
            <a:off x="849829" y="1329733"/>
            <a:ext cx="10492342" cy="12926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None/>
            </a:pPr>
            <a:r>
              <a:rPr lang="en-US" sz="2400" b="1" dirty="0">
                <a:solidFill>
                  <a:srgbClr val="094183"/>
                </a:solidFill>
              </a:rPr>
              <a:t>Heterogeneity</a:t>
            </a:r>
            <a:br>
              <a:rPr lang="en-US" dirty="0"/>
            </a:br>
            <a:r>
              <a:rPr lang="en-US" dirty="0"/>
              <a:t>• </a:t>
            </a:r>
            <a:r>
              <a:rPr lang="en-AU" dirty="0"/>
              <a:t>Infestation rates vary across consignments and pathways</a:t>
            </a:r>
          </a:p>
          <a:p>
            <a:pPr>
              <a:buNone/>
            </a:pPr>
            <a:br>
              <a:rPr lang="en-AU" dirty="0"/>
            </a:br>
            <a:r>
              <a:rPr lang="en-AU" dirty="0"/>
              <a:t>• One size doesn’t fit all</a:t>
            </a: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FEE9336-2EBA-81E2-3135-E25CDB6F77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579825"/>
            <a:ext cx="10911442" cy="498941"/>
          </a:xfrm>
        </p:spPr>
        <p:txBody>
          <a:bodyPr>
            <a:noAutofit/>
          </a:bodyPr>
          <a:lstStyle/>
          <a:p>
            <a:r>
              <a:rPr lang="en-AU" sz="2800" dirty="0"/>
              <a:t>Why fixed sample size rule is not enough?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B037C8-E0EF-43ED-EEFD-5F8BD82DF985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67727735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D2AC14-24A2-DCBC-AEFB-A4C3D82C471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7A0CB7F8-5AE9-E25E-5F22-BE5C8A03418D}"/>
              </a:ext>
            </a:extLst>
          </p:cNvPr>
          <p:cNvSpPr/>
          <p:nvPr/>
        </p:nvSpPr>
        <p:spPr>
          <a:xfrm>
            <a:off x="325954" y="6072183"/>
            <a:ext cx="7324526" cy="622151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4337336-A1BE-DCA1-A720-987B1C6B0F26}"/>
              </a:ext>
            </a:extLst>
          </p:cNvPr>
          <p:cNvSpPr txBox="1"/>
          <p:nvPr/>
        </p:nvSpPr>
        <p:spPr>
          <a:xfrm>
            <a:off x="849829" y="1329733"/>
            <a:ext cx="10492342" cy="52629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None/>
            </a:pPr>
            <a:r>
              <a:rPr lang="en-US" sz="2400" b="1" dirty="0">
                <a:solidFill>
                  <a:srgbClr val="094183"/>
                </a:solidFill>
              </a:rPr>
              <a:t>Heterogeneity</a:t>
            </a:r>
            <a:br>
              <a:rPr lang="en-US" dirty="0"/>
            </a:br>
            <a:r>
              <a:rPr lang="en-US" dirty="0"/>
              <a:t>• </a:t>
            </a:r>
            <a:r>
              <a:rPr lang="en-AU" dirty="0"/>
              <a:t>Infestation rates vary across consignments and pathways</a:t>
            </a:r>
          </a:p>
          <a:p>
            <a:pPr>
              <a:buNone/>
            </a:pPr>
            <a:br>
              <a:rPr lang="en-AU" dirty="0"/>
            </a:br>
            <a:r>
              <a:rPr lang="en-AU" dirty="0"/>
              <a:t>• One size doesn’t fit all</a:t>
            </a:r>
          </a:p>
          <a:p>
            <a:pPr>
              <a:buNone/>
            </a:pPr>
            <a:endParaRPr lang="en-AU" dirty="0"/>
          </a:p>
          <a:p>
            <a:pPr>
              <a:buNone/>
            </a:pPr>
            <a:endParaRPr lang="en-US" dirty="0"/>
          </a:p>
          <a:p>
            <a:pPr>
              <a:buNone/>
            </a:pPr>
            <a:r>
              <a:rPr lang="en-AU" sz="2400" b="1" dirty="0">
                <a:solidFill>
                  <a:srgbClr val="094183"/>
                </a:solidFill>
              </a:rPr>
              <a:t>Optimising </a:t>
            </a:r>
            <a:r>
              <a:rPr lang="en-AU" sz="2400" b="1" i="1" dirty="0">
                <a:solidFill>
                  <a:srgbClr val="094183"/>
                </a:solidFill>
              </a:rPr>
              <a:t>n</a:t>
            </a:r>
            <a:r>
              <a:rPr lang="en-AU" sz="2400" b="1" dirty="0">
                <a:solidFill>
                  <a:srgbClr val="094183"/>
                </a:solidFill>
              </a:rPr>
              <a:t> helps</a:t>
            </a:r>
            <a:br>
              <a:rPr lang="en-AU" sz="2400" dirty="0"/>
            </a:br>
            <a:r>
              <a:rPr lang="en-AU" dirty="0"/>
              <a:t>• Reallocating sample size can reduce leakage</a:t>
            </a:r>
          </a:p>
          <a:p>
            <a:pPr>
              <a:buNone/>
            </a:pPr>
            <a:br>
              <a:rPr lang="en-AU" dirty="0"/>
            </a:br>
            <a:r>
              <a:rPr lang="en-AU" dirty="0"/>
              <a:t>• Previous work optimised </a:t>
            </a:r>
            <a:r>
              <a:rPr lang="en-AU" i="1" dirty="0"/>
              <a:t>n</a:t>
            </a:r>
            <a:r>
              <a:rPr lang="en-AU" dirty="0"/>
              <a:t> but still assumed full census</a:t>
            </a:r>
          </a:p>
          <a:p>
            <a:pPr>
              <a:buNone/>
            </a:pPr>
            <a:br>
              <a:rPr lang="en-AU" dirty="0"/>
            </a:br>
            <a:r>
              <a:rPr lang="en-AU" dirty="0"/>
              <a:t>• For low-risk pathways, full census may be overkill</a:t>
            </a:r>
            <a:br>
              <a:rPr lang="en-US" dirty="0"/>
            </a:br>
            <a:endParaRPr lang="en-US" dirty="0"/>
          </a:p>
          <a:p>
            <a:pPr>
              <a:buNone/>
            </a:pPr>
            <a:endParaRPr lang="en-US" dirty="0"/>
          </a:p>
          <a:p>
            <a:pPr>
              <a:buNone/>
            </a:pPr>
            <a:endParaRPr lang="en-US" b="1" dirty="0"/>
          </a:p>
          <a:p>
            <a:pPr>
              <a:buNone/>
            </a:pPr>
            <a:endParaRPr lang="en-US" b="1" dirty="0"/>
          </a:p>
          <a:p>
            <a:pPr>
              <a:buNone/>
            </a:pPr>
            <a:endParaRPr lang="en-US" dirty="0"/>
          </a:p>
          <a:p>
            <a:pPr>
              <a:buNone/>
            </a:pPr>
            <a:r>
              <a:rPr lang="en-US" b="1" dirty="0">
                <a:solidFill>
                  <a:srgbClr val="C00000"/>
                </a:solidFill>
              </a:rPr>
              <a:t>We need a second lever: </a:t>
            </a:r>
            <a:r>
              <a:rPr lang="en-US" dirty="0"/>
              <a:t>the fraction of consignments inspected (</a:t>
            </a:r>
            <a:r>
              <a:rPr lang="en-US" b="1" i="1" dirty="0">
                <a:solidFill>
                  <a:srgbClr val="C00000"/>
                </a:solidFill>
              </a:rPr>
              <a:t>AFI</a:t>
            </a:r>
            <a:r>
              <a:rPr lang="en-US" dirty="0"/>
              <a:t>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E7380D4-2363-1AAE-94BC-46F04C2E3F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80558" y="579825"/>
            <a:ext cx="10911442" cy="498941"/>
          </a:xfrm>
        </p:spPr>
        <p:txBody>
          <a:bodyPr>
            <a:noAutofit/>
          </a:bodyPr>
          <a:lstStyle/>
          <a:p>
            <a:r>
              <a:rPr lang="en-AU" sz="2800" dirty="0"/>
              <a:t>Why fixed sample size rule is not enough?</a:t>
            </a:r>
            <a:endParaRPr lang="en-US" sz="2800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7A2102D-9BF2-7C40-0B86-83246B2E2D86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684373F9-C920-5D34-EA4A-FE374AC1CF0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00589" y="2493602"/>
            <a:ext cx="4613857" cy="1831025"/>
          </a:xfrm>
          <a:prstGeom prst="rect">
            <a:avLst/>
          </a:prstGeom>
        </p:spPr>
      </p:pic>
      <p:sp>
        <p:nvSpPr>
          <p:cNvPr id="8" name="Arrow: Right 7">
            <a:extLst>
              <a:ext uri="{FF2B5EF4-FFF2-40B4-BE49-F238E27FC236}">
                <a16:creationId xmlns:a16="http://schemas.microsoft.com/office/drawing/2014/main" id="{3C78C2DC-1310-B08F-5501-39695BD6E015}"/>
              </a:ext>
            </a:extLst>
          </p:cNvPr>
          <p:cNvSpPr/>
          <p:nvPr/>
        </p:nvSpPr>
        <p:spPr>
          <a:xfrm>
            <a:off x="453268" y="6237088"/>
            <a:ext cx="362309" cy="241540"/>
          </a:xfrm>
          <a:prstGeom prst="rightArrow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C000"/>
              </a:solidFill>
            </a:endParaRP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561FC777-C4B2-330E-4F3B-D333B7D44A14}"/>
              </a:ext>
            </a:extLst>
          </p:cNvPr>
          <p:cNvCxnSpPr>
            <a:cxnSpLocks/>
          </p:cNvCxnSpPr>
          <p:nvPr/>
        </p:nvCxnSpPr>
        <p:spPr>
          <a:xfrm>
            <a:off x="5433477" y="3648975"/>
            <a:ext cx="1838591" cy="0"/>
          </a:xfrm>
          <a:prstGeom prst="straightConnector1">
            <a:avLst/>
          </a:prstGeom>
          <a:ln>
            <a:solidFill>
              <a:schemeClr val="bg2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585293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11BFD87-9C6A-5357-0CC5-89A3816845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84CF920B-0ED5-2D39-077B-A0AAB9A35CA8}"/>
              </a:ext>
            </a:extLst>
          </p:cNvPr>
          <p:cNvSpPr/>
          <p:nvPr/>
        </p:nvSpPr>
        <p:spPr>
          <a:xfrm>
            <a:off x="377105" y="5949316"/>
            <a:ext cx="11399425" cy="622151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D588E40-B926-FA1A-F04F-110D644FDF91}"/>
              </a:ext>
            </a:extLst>
          </p:cNvPr>
          <p:cNvSpPr txBox="1"/>
          <p:nvPr/>
        </p:nvSpPr>
        <p:spPr>
          <a:xfrm>
            <a:off x="415470" y="1251853"/>
            <a:ext cx="12449629" cy="52629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en-US" sz="2400" dirty="0"/>
          </a:p>
          <a:p>
            <a:r>
              <a:rPr lang="en-US" sz="2400" b="1" dirty="0"/>
              <a:t>Continuous sampling plan</a:t>
            </a:r>
            <a:endParaRPr lang="en-AU" sz="2400" b="1" dirty="0"/>
          </a:p>
          <a:p>
            <a:r>
              <a:rPr lang="en-US" sz="2400" dirty="0"/>
              <a:t>Two modes: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AU" sz="2400" dirty="0"/>
          </a:p>
          <a:p>
            <a:r>
              <a:rPr lang="en-AU" sz="2400" b="1" dirty="0"/>
              <a:t>Switch depends on recent compliance: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/>
              <a:t>Several clean consignments -&gt; reduced inspection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AU" sz="2400" dirty="0"/>
              <a:t>Any pest detection -&gt; return to full census</a:t>
            </a:r>
            <a:endParaRPr lang="en-US" sz="2400" dirty="0"/>
          </a:p>
          <a:p>
            <a:endParaRPr lang="en-US" sz="2400" dirty="0"/>
          </a:p>
          <a:p>
            <a:pPr>
              <a:buFont typeface="Arial" panose="020B0604020202020204" pitchFamily="34" charset="0"/>
              <a:buChar char="•"/>
            </a:pPr>
            <a:endParaRPr lang="en-US" sz="2400" dirty="0"/>
          </a:p>
          <a:p>
            <a:pPr>
              <a:buNone/>
            </a:pPr>
            <a:r>
              <a:rPr lang="en-AU" sz="2400" dirty="0"/>
              <a:t>     Skip-lot produces a long-run average fraction of consignments inspected (</a:t>
            </a:r>
            <a:r>
              <a:rPr lang="en-AU" sz="2400" b="1" i="1" dirty="0">
                <a:solidFill>
                  <a:srgbClr val="C00000"/>
                </a:solidFill>
              </a:rPr>
              <a:t>AFI</a:t>
            </a:r>
            <a:r>
              <a:rPr lang="en-AU" sz="2400" dirty="0"/>
              <a:t>)</a:t>
            </a:r>
            <a:endParaRPr lang="en-US" sz="2400" dirty="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03F51CF-9400-12B4-B25B-EA8DFF00BCF5}"/>
              </a:ext>
            </a:extLst>
          </p:cNvPr>
          <p:cNvGrpSpPr/>
          <p:nvPr/>
        </p:nvGrpSpPr>
        <p:grpSpPr>
          <a:xfrm>
            <a:off x="4674550" y="1539603"/>
            <a:ext cx="4599627" cy="2445751"/>
            <a:chOff x="3216564" y="2891449"/>
            <a:chExt cx="5480143" cy="2952594"/>
          </a:xfrm>
        </p:grpSpPr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FE6FF57D-559C-5D53-28AE-D517A4F97ADB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t="12578" r="23766"/>
            <a:stretch>
              <a:fillRect/>
            </a:stretch>
          </p:blipFill>
          <p:spPr>
            <a:xfrm>
              <a:off x="3216564" y="2891449"/>
              <a:ext cx="5480143" cy="2952594"/>
            </a:xfrm>
            <a:prstGeom prst="rect">
              <a:avLst/>
            </a:prstGeom>
          </p:spPr>
        </p:pic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03DC492-949A-A0F6-FFF9-495E8F2526A7}"/>
                </a:ext>
              </a:extLst>
            </p:cNvPr>
            <p:cNvSpPr txBox="1"/>
            <p:nvPr/>
          </p:nvSpPr>
          <p:spPr>
            <a:xfrm>
              <a:off x="6852427" y="3725568"/>
              <a:ext cx="301685" cy="369332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US" dirty="0"/>
                <a:t>5</a:t>
              </a:r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5A6D7C8B-DC00-91AB-8C3C-97E5BB668E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1942" y="185054"/>
            <a:ext cx="11348118" cy="946542"/>
          </a:xfrm>
        </p:spPr>
        <p:txBody>
          <a:bodyPr>
            <a:normAutofit/>
          </a:bodyPr>
          <a:lstStyle/>
          <a:p>
            <a:r>
              <a:rPr lang="en-AU" sz="2400" b="1" dirty="0"/>
              <a:t>Skip-lot sampling </a:t>
            </a:r>
            <a:r>
              <a:rPr lang="en-AU" sz="2400" dirty="0"/>
              <a:t>adjusts </a:t>
            </a:r>
            <a:r>
              <a:rPr lang="en-US" sz="2400" dirty="0"/>
              <a:t>the fraction of consignments inspected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4D4F5B1-278B-ECE6-99DF-2F217E3A9FD7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Arrow: Right 30">
            <a:extLst>
              <a:ext uri="{FF2B5EF4-FFF2-40B4-BE49-F238E27FC236}">
                <a16:creationId xmlns:a16="http://schemas.microsoft.com/office/drawing/2014/main" id="{79A81DFA-673C-E585-798E-45B309388C76}"/>
              </a:ext>
            </a:extLst>
          </p:cNvPr>
          <p:cNvSpPr/>
          <p:nvPr/>
        </p:nvSpPr>
        <p:spPr>
          <a:xfrm>
            <a:off x="487117" y="6148851"/>
            <a:ext cx="273409" cy="223079"/>
          </a:xfrm>
          <a:prstGeom prst="rightArrow">
            <a:avLst/>
          </a:prstGeom>
        </p:spPr>
        <p:style>
          <a:lnRef idx="2">
            <a:schemeClr val="dk1">
              <a:shade val="15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0576E68-22A0-F573-38E6-35FF059949EE}"/>
              </a:ext>
            </a:extLst>
          </p:cNvPr>
          <p:cNvSpPr/>
          <p:nvPr/>
        </p:nvSpPr>
        <p:spPr>
          <a:xfrm>
            <a:off x="9012126" y="1658138"/>
            <a:ext cx="300416" cy="3324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427078-977D-02F4-E8E9-5C59969E9257}"/>
              </a:ext>
            </a:extLst>
          </p:cNvPr>
          <p:cNvSpPr/>
          <p:nvPr/>
        </p:nvSpPr>
        <p:spPr>
          <a:xfrm>
            <a:off x="9069144" y="3191779"/>
            <a:ext cx="300416" cy="3324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3E51F45-0F44-30C5-EDE0-2CC2C84C4874}"/>
              </a:ext>
            </a:extLst>
          </p:cNvPr>
          <p:cNvSpPr txBox="1"/>
          <p:nvPr/>
        </p:nvSpPr>
        <p:spPr>
          <a:xfrm>
            <a:off x="8800453" y="1608175"/>
            <a:ext cx="182214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b="1" dirty="0">
                <a:solidFill>
                  <a:srgbClr val="F79646"/>
                </a:solidFill>
              </a:rPr>
              <a:t>F</a:t>
            </a:r>
            <a:r>
              <a:rPr lang="en-AU" sz="1800" b="1" dirty="0">
                <a:solidFill>
                  <a:srgbClr val="F79646"/>
                </a:solidFill>
              </a:rPr>
              <a:t>ull inspection</a:t>
            </a:r>
            <a:endParaRPr lang="en-AU" sz="1800" b="1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436CCE4-910F-E65B-EED5-EBB34F1AAFB9}"/>
              </a:ext>
            </a:extLst>
          </p:cNvPr>
          <p:cNvSpPr txBox="1"/>
          <p:nvPr/>
        </p:nvSpPr>
        <p:spPr>
          <a:xfrm>
            <a:off x="8800453" y="3101392"/>
            <a:ext cx="233704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AU" b="1" dirty="0">
                <a:solidFill>
                  <a:srgbClr val="094183"/>
                </a:solidFill>
              </a:rPr>
              <a:t>Reduced inspection</a:t>
            </a:r>
            <a:endParaRPr lang="en-AU" sz="1800" b="1" dirty="0">
              <a:solidFill>
                <a:srgbClr val="094183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4283097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4A4940-9A50-1F36-99AF-6F992389663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0528BA-B778-E845-C0A1-7112C69D73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1943" y="185054"/>
            <a:ext cx="10878458" cy="946542"/>
          </a:xfrm>
        </p:spPr>
        <p:txBody>
          <a:bodyPr>
            <a:normAutofit/>
          </a:bodyPr>
          <a:lstStyle/>
          <a:p>
            <a:r>
              <a:rPr lang="en-AU" sz="2800" i="1" dirty="0"/>
              <a:t>AFI</a:t>
            </a:r>
            <a:r>
              <a:rPr lang="en-AU" sz="2800" dirty="0"/>
              <a:t> and </a:t>
            </a:r>
            <a:r>
              <a:rPr lang="en-AU" sz="2800" i="1" dirty="0"/>
              <a:t>n</a:t>
            </a:r>
            <a:r>
              <a:rPr lang="en-AU" sz="2800" dirty="0"/>
              <a:t> jointly determine skip-lot performance</a:t>
            </a:r>
            <a:endParaRPr lang="en-US" sz="2400" i="1" dirty="0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6F57A803-E437-C3A4-81DB-5998B50704F6}"/>
              </a:ext>
            </a:extLst>
          </p:cNvPr>
          <p:cNvCxnSpPr>
            <a:cxnSpLocks/>
          </p:cNvCxnSpPr>
          <p:nvPr/>
        </p:nvCxnSpPr>
        <p:spPr>
          <a:xfrm>
            <a:off x="1280558" y="1133538"/>
            <a:ext cx="10374413" cy="0"/>
          </a:xfrm>
          <a:prstGeom prst="line">
            <a:avLst/>
          </a:prstGeom>
          <a:ln w="190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9D1FB565-1AA3-48BB-65E8-20C2721D2F1F}"/>
              </a:ext>
            </a:extLst>
          </p:cNvPr>
          <p:cNvSpPr txBox="1"/>
          <p:nvPr/>
        </p:nvSpPr>
        <p:spPr>
          <a:xfrm>
            <a:off x="579356" y="1792607"/>
            <a:ext cx="9517144" cy="267765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buNone/>
            </a:pPr>
            <a:r>
              <a:rPr lang="en-AU" sz="2400" dirty="0"/>
              <a:t>• </a:t>
            </a:r>
            <a:r>
              <a:rPr lang="en-AU" sz="2400" b="1" dirty="0">
                <a:solidFill>
                  <a:srgbClr val="094183"/>
                </a:solidFill>
              </a:rPr>
              <a:t>AFI</a:t>
            </a:r>
            <a:r>
              <a:rPr lang="en-AU" sz="2400" b="1" dirty="0"/>
              <a:t>: </a:t>
            </a:r>
            <a:r>
              <a:rPr lang="en-AU" sz="2400" dirty="0"/>
              <a:t>fraction of consignments inspected</a:t>
            </a:r>
          </a:p>
          <a:p>
            <a:pPr>
              <a:buNone/>
            </a:pPr>
            <a:br>
              <a:rPr lang="en-AU" sz="2400" dirty="0"/>
            </a:br>
            <a:r>
              <a:rPr lang="en-AU" sz="2400" dirty="0"/>
              <a:t>• </a:t>
            </a:r>
            <a:r>
              <a:rPr lang="en-AU" sz="2400" b="1" dirty="0">
                <a:solidFill>
                  <a:srgbClr val="094183"/>
                </a:solidFill>
              </a:rPr>
              <a:t>n: </a:t>
            </a:r>
            <a:r>
              <a:rPr lang="en-AU" sz="2400" dirty="0"/>
              <a:t>sample size in inspected consignments -&gt; inspection sensitivity</a:t>
            </a:r>
          </a:p>
          <a:p>
            <a:pPr>
              <a:buNone/>
            </a:pPr>
            <a:endParaRPr lang="en-AU" sz="2400" dirty="0"/>
          </a:p>
          <a:p>
            <a:pPr>
              <a:buNone/>
            </a:pPr>
            <a:r>
              <a:rPr lang="en-AU" sz="2400" dirty="0"/>
              <a:t>• These two levers control leakage (how much pest pass through)</a:t>
            </a:r>
          </a:p>
          <a:p>
            <a:pPr>
              <a:buNone/>
            </a:pPr>
            <a:br>
              <a:rPr lang="en-AU" sz="2400" dirty="0"/>
            </a:br>
            <a:r>
              <a:rPr lang="en-AU" sz="2400" dirty="0"/>
              <a:t>• Skip-lot sampling lets us tune both	</a:t>
            </a:r>
          </a:p>
        </p:txBody>
      </p:sp>
    </p:spTree>
    <p:extLst>
      <p:ext uri="{BB962C8B-B14F-4D97-AF65-F5344CB8AC3E}">
        <p14:creationId xmlns:p14="http://schemas.microsoft.com/office/powerpoint/2010/main" val="3652569059"/>
      </p:ext>
    </p:extLst>
  </p:cSld>
  <p:clrMapOvr>
    <a:masterClrMapping/>
  </p:clrMapOvr>
</p:sld>
</file>

<file path=ppt/theme/theme1.xml><?xml version="1.0" encoding="utf-8"?>
<a:theme xmlns:a="http://schemas.openxmlformats.org/drawingml/2006/main" name="University of Melbourne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8FA2EAE-BBE2-4046-9DB6-4706523E0098}"/>
    </a:ext>
  </a:extLst>
</a:theme>
</file>

<file path=ppt/theme/theme2.xml><?xml version="1.0" encoding="utf-8"?>
<a:theme xmlns:a="http://schemas.openxmlformats.org/drawingml/2006/main" name="University of Melbourne Patterns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9A36C238-3559-42C9-B723-DBAB57951AE3}"/>
    </a:ext>
  </a:extLst>
</a:theme>
</file>

<file path=ppt/theme/theme3.xml><?xml version="1.0" encoding="utf-8"?>
<a:theme xmlns:a="http://schemas.openxmlformats.org/drawingml/2006/main" name="University of Melbourne-Layout B">
  <a:themeElements>
    <a:clrScheme name="University of Melbourne">
      <a:dk1>
        <a:sysClr val="windowText" lastClr="000000"/>
      </a:dk1>
      <a:lt1>
        <a:sysClr val="window" lastClr="FFFFFF"/>
      </a:lt1>
      <a:dk2>
        <a:srgbClr val="094183"/>
      </a:dk2>
      <a:lt2>
        <a:srgbClr val="FFFFFF"/>
      </a:lt2>
      <a:accent1>
        <a:srgbClr val="094183"/>
      </a:accent1>
      <a:accent2>
        <a:srgbClr val="4597AD"/>
      </a:accent2>
      <a:accent3>
        <a:srgbClr val="6DAF7F"/>
      </a:accent3>
      <a:accent4>
        <a:srgbClr val="5D7FBE"/>
      </a:accent4>
      <a:accent5>
        <a:srgbClr val="DDAD6A"/>
      </a:accent5>
      <a:accent6>
        <a:srgbClr val="D1694C"/>
      </a:accent6>
      <a:hlink>
        <a:srgbClr val="000000"/>
      </a:hlink>
      <a:folHlink>
        <a:srgbClr val="000000"/>
      </a:folHlink>
    </a:clrScheme>
    <a:fontScheme name="University of Melbourne">
      <a:majorFont>
        <a:latin typeface="Georg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oM PowerPoint template 16x9" id="{E4E72F1A-F900-4F24-AF10-CEAA15258909}" vid="{C230D052-C90C-4D80-AACA-CE83386B87DE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11142</TotalTime>
  <Words>1291</Words>
  <Application>Microsoft Office PowerPoint</Application>
  <PresentationFormat>Widescreen</PresentationFormat>
  <Paragraphs>260</Paragraphs>
  <Slides>24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32" baseType="lpstr">
      <vt:lpstr>Arial</vt:lpstr>
      <vt:lpstr>Calibri</vt:lpstr>
      <vt:lpstr>Cambria Math</vt:lpstr>
      <vt:lpstr>Georgia</vt:lpstr>
      <vt:lpstr>Times New Roman</vt:lpstr>
      <vt:lpstr>University of Melbourne</vt:lpstr>
      <vt:lpstr>University of Melbourne Patterns</vt:lpstr>
      <vt:lpstr>University of Melbourne-Layout B</vt:lpstr>
      <vt:lpstr>PowerPoint Presentation</vt:lpstr>
      <vt:lpstr>Context: we need clear rules for using skip-lot sampling in border biosecurity</vt:lpstr>
      <vt:lpstr>PowerPoint Presentation</vt:lpstr>
      <vt:lpstr>The mainstream approach to border biosecurity</vt:lpstr>
      <vt:lpstr>The mainstream approach to border biosecurity</vt:lpstr>
      <vt:lpstr>Why fixed sample size rule is not enough?</vt:lpstr>
      <vt:lpstr>Why fixed sample size rule is not enough?</vt:lpstr>
      <vt:lpstr>Skip-lot sampling adjusts the fraction of consignments inspected</vt:lpstr>
      <vt:lpstr>AFI and n jointly determine skip-lot performance</vt:lpstr>
      <vt:lpstr>Leakage under skip-lot sampling</vt:lpstr>
      <vt:lpstr>Most pathways are overdispersed</vt:lpstr>
      <vt:lpstr>Most pathways are overdispersed</vt:lpstr>
      <vt:lpstr>Leakage in overdispersed pathways</vt:lpstr>
      <vt:lpstr>Leakage in overdispersed pathways</vt:lpstr>
      <vt:lpstr>Leakage in overdispersed pathways</vt:lpstr>
      <vt:lpstr>Leakage in overdispersed pathways</vt:lpstr>
      <vt:lpstr>Optimising skip-lot sampling under a budget constraint</vt:lpstr>
      <vt:lpstr>Results: first increase AFI, then increase n</vt:lpstr>
      <vt:lpstr>Leakage versus budget</vt:lpstr>
      <vt:lpstr>When is skip-lot optimal? (decision rule)</vt:lpstr>
      <vt:lpstr>Optimal n* in skip-lot is often well below 600 units</vt:lpstr>
      <vt:lpstr>Take home messages</vt:lpstr>
      <vt:lpstr>PowerPoint Presentation</vt:lpstr>
      <vt:lpstr>How CSP parameters (i, f) relate to AFI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Raphael Trouve</dc:creator>
  <cp:lastModifiedBy>Raphael Trouve</cp:lastModifiedBy>
  <cp:revision>1271</cp:revision>
  <dcterms:created xsi:type="dcterms:W3CDTF">2022-07-24T06:35:13Z</dcterms:created>
  <dcterms:modified xsi:type="dcterms:W3CDTF">2025-11-25T22:53:45Z</dcterms:modified>
</cp:coreProperties>
</file>